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72" r:id="rId1"/>
  </p:sldMasterIdLst>
  <p:notesMasterIdLst>
    <p:notesMasterId r:id="rId34"/>
  </p:notesMasterIdLst>
  <p:handoutMasterIdLst>
    <p:handoutMasterId r:id="rId35"/>
  </p:handoutMasterIdLst>
  <p:sldIdLst>
    <p:sldId id="329" r:id="rId2"/>
    <p:sldId id="331" r:id="rId3"/>
    <p:sldId id="332" r:id="rId4"/>
    <p:sldId id="334" r:id="rId5"/>
    <p:sldId id="333" r:id="rId6"/>
    <p:sldId id="335" r:id="rId7"/>
    <p:sldId id="336" r:id="rId8"/>
    <p:sldId id="337" r:id="rId9"/>
    <p:sldId id="339" r:id="rId10"/>
    <p:sldId id="338" r:id="rId11"/>
    <p:sldId id="340" r:id="rId12"/>
    <p:sldId id="344" r:id="rId13"/>
    <p:sldId id="343" r:id="rId14"/>
    <p:sldId id="342" r:id="rId15"/>
    <p:sldId id="341" r:id="rId16"/>
    <p:sldId id="345" r:id="rId17"/>
    <p:sldId id="352" r:id="rId18"/>
    <p:sldId id="349" r:id="rId19"/>
    <p:sldId id="347" r:id="rId20"/>
    <p:sldId id="353" r:id="rId21"/>
    <p:sldId id="355" r:id="rId22"/>
    <p:sldId id="356" r:id="rId23"/>
    <p:sldId id="357" r:id="rId24"/>
    <p:sldId id="358" r:id="rId25"/>
    <p:sldId id="359" r:id="rId26"/>
    <p:sldId id="361" r:id="rId27"/>
    <p:sldId id="362" r:id="rId28"/>
    <p:sldId id="363" r:id="rId29"/>
    <p:sldId id="365" r:id="rId30"/>
    <p:sldId id="366" r:id="rId31"/>
    <p:sldId id="367" r:id="rId32"/>
    <p:sldId id="368" r:id="rId33"/>
  </p:sldIdLst>
  <p:sldSz cx="12192000" cy="6858000"/>
  <p:notesSz cx="6858000" cy="9144000"/>
  <p:embeddedFontLst>
    <p:embeddedFont>
      <p:font typeface="맑은 고딕" panose="020B0503020000020004" pitchFamily="50" charset="-127"/>
      <p:regular r:id="rId36"/>
      <p:bold r:id="rId37"/>
    </p:embeddedFont>
    <p:embeddedFont>
      <p:font typeface="Cambria Math" panose="02040503050406030204" pitchFamily="18" charset="0"/>
      <p:regular r:id="rId38"/>
    </p:embeddedFont>
    <p:embeddedFont>
      <p:font typeface="Segoe UI" panose="020B0502040204020203" pitchFamily="34" charset="0"/>
      <p:regular r:id="rId39"/>
      <p:bold r:id="rId40"/>
      <p:italic r:id="rId41"/>
      <p:boldItalic r:id="rId42"/>
    </p:embeddedFont>
    <p:embeddedFont>
      <p:font typeface="Segoe UI Light" panose="020B0502040204020203" pitchFamily="34" charset="0"/>
      <p:regular r:id="rId43"/>
      <p:italic r:id="rId44"/>
    </p:embeddedFont>
    <p:embeddedFont>
      <p:font typeface="Calibri" panose="020F0502020204030204" pitchFamily="34" charset="0"/>
      <p:regular r:id="rId45"/>
      <p:bold r:id="rId46"/>
      <p:italic r:id="rId47"/>
      <p:boldItalic r:id="rId4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  <a:srgbClr val="E6C81E"/>
    <a:srgbClr val="F4DF1E"/>
    <a:srgbClr val="DCAD1F"/>
    <a:srgbClr val="F1A75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47" autoAdjust="0"/>
    <p:restoredTop sz="84228" autoAdjust="0"/>
  </p:normalViewPr>
  <p:slideViewPr>
    <p:cSldViewPr snapToGrid="0">
      <p:cViewPr varScale="1">
        <p:scale>
          <a:sx n="60" d="100"/>
          <a:sy n="60" d="100"/>
        </p:scale>
        <p:origin x="56" y="20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7" d="100"/>
          <a:sy n="107" d="100"/>
        </p:scale>
        <p:origin x="2784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76D1C5-1084-402D-85B0-DF3E2A452BD1}" type="datetimeFigureOut">
              <a:rPr lang="ko-KR" altLang="en-US" smtClean="0"/>
              <a:pPr/>
              <a:t>2017-11-02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3E1212-64BF-4FF0-B55D-1796F631728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3278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1411E2-7637-42C8-8B47-ACDEF4E701D2}" type="datetimeFigureOut">
              <a:rPr lang="en-US" smtClean="0"/>
              <a:pPr/>
              <a:t>11/2/2017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E5F7B1-A22B-4383-89B4-FA12AEED286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936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5F7B1-A22B-4383-89B4-FA12AEED286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359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78950" y="2192642"/>
            <a:ext cx="10240453" cy="914096"/>
          </a:xfrm>
        </p:spPr>
        <p:txBody>
          <a:bodyPr anchor="b" anchorCtr="0"/>
          <a:lstStyle>
            <a:lvl1pPr>
              <a:defRPr sz="6600" spc="-150" baseline="0">
                <a:solidFill>
                  <a:schemeClr val="tx1">
                    <a:alpha val="99000"/>
                  </a:schemeClr>
                </a:solidFill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78950" y="3425825"/>
            <a:ext cx="10240453" cy="49859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pc="-70" baseline="0">
                <a:solidFill>
                  <a:schemeClr val="tx2">
                    <a:lumMod val="40000"/>
                    <a:lumOff val="60000"/>
                    <a:alpha val="99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Title</a:t>
            </a:r>
          </a:p>
        </p:txBody>
      </p:sp>
      <p:sp>
        <p:nvSpPr>
          <p:cNvPr id="452" name="Rectangle 451"/>
          <p:cNvSpPr/>
          <p:nvPr/>
        </p:nvSpPr>
        <p:spPr bwMode="auto">
          <a:xfrm>
            <a:off x="9850545" y="-160540"/>
            <a:ext cx="1829276" cy="1828800"/>
          </a:xfrm>
          <a:prstGeom prst="rect">
            <a:avLst/>
          </a:prstGeom>
          <a:noFill/>
          <a:ln w="28575">
            <a:solidFill>
              <a:schemeClr val="tx1">
                <a:alpha val="1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53" name="Rectangle 452"/>
          <p:cNvSpPr/>
          <p:nvPr/>
        </p:nvSpPr>
        <p:spPr bwMode="auto">
          <a:xfrm>
            <a:off x="9264932" y="1298576"/>
            <a:ext cx="1171221" cy="1170916"/>
          </a:xfrm>
          <a:prstGeom prst="rect">
            <a:avLst/>
          </a:prstGeom>
          <a:noFill/>
          <a:ln w="57150">
            <a:solidFill>
              <a:schemeClr val="tx1">
                <a:alpha val="2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54" name="Rectangle 453"/>
          <p:cNvSpPr/>
          <p:nvPr/>
        </p:nvSpPr>
        <p:spPr bwMode="auto">
          <a:xfrm>
            <a:off x="9264934" y="-160540"/>
            <a:ext cx="875237" cy="875010"/>
          </a:xfrm>
          <a:prstGeom prst="rect">
            <a:avLst/>
          </a:prstGeom>
          <a:noFill/>
          <a:ln w="571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55" name="Rectangle 454"/>
          <p:cNvSpPr/>
          <p:nvPr/>
        </p:nvSpPr>
        <p:spPr bwMode="auto">
          <a:xfrm>
            <a:off x="8221248" y="1423060"/>
            <a:ext cx="665605" cy="665432"/>
          </a:xfrm>
          <a:prstGeom prst="rect">
            <a:avLst/>
          </a:prstGeom>
          <a:noFill/>
          <a:ln w="28575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56" name="Rectangle 455"/>
          <p:cNvSpPr/>
          <p:nvPr/>
        </p:nvSpPr>
        <p:spPr bwMode="auto">
          <a:xfrm>
            <a:off x="9264932" y="5753556"/>
            <a:ext cx="1171221" cy="1170916"/>
          </a:xfrm>
          <a:prstGeom prst="rect">
            <a:avLst/>
          </a:prstGeom>
          <a:noFill/>
          <a:ln w="7620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57" name="Rectangle 456"/>
          <p:cNvSpPr/>
          <p:nvPr/>
        </p:nvSpPr>
        <p:spPr bwMode="auto">
          <a:xfrm>
            <a:off x="10530565" y="5081417"/>
            <a:ext cx="774113" cy="773912"/>
          </a:xfrm>
          <a:prstGeom prst="rect">
            <a:avLst/>
          </a:prstGeom>
          <a:noFill/>
          <a:ln w="190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58" name="Rectangle 457"/>
          <p:cNvSpPr/>
          <p:nvPr/>
        </p:nvSpPr>
        <p:spPr bwMode="auto">
          <a:xfrm>
            <a:off x="11219403" y="5610291"/>
            <a:ext cx="316795" cy="316712"/>
          </a:xfrm>
          <a:prstGeom prst="rect">
            <a:avLst/>
          </a:prstGeom>
          <a:noFill/>
          <a:ln w="19050">
            <a:solidFill>
              <a:schemeClr val="tx1">
                <a:alpha val="2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59" name="Rectangle 458"/>
          <p:cNvSpPr/>
          <p:nvPr/>
        </p:nvSpPr>
        <p:spPr bwMode="auto">
          <a:xfrm>
            <a:off x="10625650" y="6339014"/>
            <a:ext cx="2361901" cy="2361286"/>
          </a:xfrm>
          <a:prstGeom prst="rect">
            <a:avLst/>
          </a:prstGeom>
          <a:noFill/>
          <a:ln w="57150">
            <a:solidFill>
              <a:schemeClr val="tx1">
                <a:alpha val="1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60" name="Rectangle 459"/>
          <p:cNvSpPr/>
          <p:nvPr/>
        </p:nvSpPr>
        <p:spPr bwMode="auto">
          <a:xfrm>
            <a:off x="682124" y="442110"/>
            <a:ext cx="1255901" cy="1255574"/>
          </a:xfrm>
          <a:prstGeom prst="rect">
            <a:avLst/>
          </a:prstGeom>
          <a:noFill/>
          <a:ln w="571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61" name="Rectangle 460"/>
          <p:cNvSpPr/>
          <p:nvPr/>
        </p:nvSpPr>
        <p:spPr bwMode="auto">
          <a:xfrm>
            <a:off x="1866929" y="-160540"/>
            <a:ext cx="513324" cy="513190"/>
          </a:xfrm>
          <a:prstGeom prst="rect">
            <a:avLst/>
          </a:prstGeom>
          <a:noFill/>
          <a:ln w="19050">
            <a:solidFill>
              <a:schemeClr val="tx1">
                <a:alpha val="2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62" name="Rectangle 461"/>
          <p:cNvSpPr/>
          <p:nvPr/>
        </p:nvSpPr>
        <p:spPr bwMode="auto">
          <a:xfrm>
            <a:off x="11752928" y="1234418"/>
            <a:ext cx="244537" cy="244474"/>
          </a:xfrm>
          <a:prstGeom prst="rect">
            <a:avLst/>
          </a:prstGeom>
          <a:noFill/>
          <a:ln w="19050">
            <a:solidFill>
              <a:schemeClr val="tx1">
                <a:alpha val="1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63" name="Rectangle 462"/>
          <p:cNvSpPr/>
          <p:nvPr/>
        </p:nvSpPr>
        <p:spPr bwMode="auto">
          <a:xfrm>
            <a:off x="5826072" y="1918422"/>
            <a:ext cx="875237" cy="875010"/>
          </a:xfrm>
          <a:prstGeom prst="rect">
            <a:avLst/>
          </a:prstGeom>
          <a:noFill/>
          <a:ln w="9525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64" name="Rectangle 463"/>
          <p:cNvSpPr/>
          <p:nvPr/>
        </p:nvSpPr>
        <p:spPr bwMode="auto">
          <a:xfrm>
            <a:off x="4974748" y="5410281"/>
            <a:ext cx="603561" cy="603404"/>
          </a:xfrm>
          <a:prstGeom prst="rect">
            <a:avLst/>
          </a:prstGeom>
          <a:noFill/>
          <a:ln w="3810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65" name="Rectangle 464"/>
          <p:cNvSpPr/>
          <p:nvPr/>
        </p:nvSpPr>
        <p:spPr bwMode="auto">
          <a:xfrm>
            <a:off x="5630899" y="4681875"/>
            <a:ext cx="1030376" cy="1030108"/>
          </a:xfrm>
          <a:prstGeom prst="rect">
            <a:avLst/>
          </a:prstGeom>
          <a:noFill/>
          <a:ln w="571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5057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mages-na.ssl-images-amazon.com/images/I/51QdeoEujBL._SX258_BO1,204,203,200_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6608" y="2808567"/>
            <a:ext cx="2726916" cy="3408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744341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13" name="직사각형 12"/>
          <p:cNvSpPr/>
          <p:nvPr userDrawn="1"/>
        </p:nvSpPr>
        <p:spPr>
          <a:xfrm>
            <a:off x="0" y="0"/>
            <a:ext cx="12192000" cy="344385"/>
          </a:xfrm>
          <a:prstGeom prst="rect">
            <a:avLst/>
          </a:prstGeom>
          <a:solidFill>
            <a:srgbClr val="F4D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itle 1"/>
          <p:cNvSpPr>
            <a:spLocks noGrp="1"/>
          </p:cNvSpPr>
          <p:nvPr>
            <p:ph type="ctrTitle" hasCustomPrompt="1"/>
          </p:nvPr>
        </p:nvSpPr>
        <p:spPr>
          <a:xfrm>
            <a:off x="656253" y="1686722"/>
            <a:ext cx="8403772" cy="2243691"/>
          </a:xfrm>
        </p:spPr>
        <p:txBody>
          <a:bodyPr/>
          <a:lstStyle>
            <a:lvl1pPr algn="l">
              <a:defRPr/>
            </a:lvl1pPr>
          </a:lstStyle>
          <a:p>
            <a:pPr algn="l"/>
            <a:r>
              <a:rPr lang="en-US" altLang="ko-KR" b="1" dirty="0">
                <a:solidFill>
                  <a:srgbClr val="F4DF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C++ Korea</a:t>
            </a:r>
            <a:br>
              <a:rPr lang="en-US" altLang="ko-KR" b="1" dirty="0">
                <a:solidFill>
                  <a:srgbClr val="F4DF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5400" b="1" dirty="0">
                <a:solidFill>
                  <a:srgbClr val="F4DF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C++ Concurrency in Action Study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9211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9248" y="2971952"/>
            <a:ext cx="11151917" cy="914096"/>
          </a:xfrm>
        </p:spPr>
        <p:txBody>
          <a:bodyPr anchor="ctr" anchorCtr="0"/>
          <a:lstStyle>
            <a:lvl1pPr>
              <a:defRPr sz="6600" spc="-300" baseline="0">
                <a:solidFill>
                  <a:schemeClr val="tx1">
                    <a:alpha val="99000"/>
                  </a:schemeClr>
                </a:solidFill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3" name="Oval 2"/>
          <p:cNvSpPr/>
          <p:nvPr/>
        </p:nvSpPr>
        <p:spPr bwMode="auto">
          <a:xfrm>
            <a:off x="10205079" y="-383422"/>
            <a:ext cx="1829276" cy="1828800"/>
          </a:xfrm>
          <a:prstGeom prst="ellipse">
            <a:avLst/>
          </a:prstGeom>
          <a:noFill/>
          <a:ln w="28575">
            <a:solidFill>
              <a:schemeClr val="tx1">
                <a:alpha val="1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Oval 3"/>
          <p:cNvSpPr/>
          <p:nvPr/>
        </p:nvSpPr>
        <p:spPr bwMode="auto">
          <a:xfrm>
            <a:off x="9619468" y="1075694"/>
            <a:ext cx="1171221" cy="1170916"/>
          </a:xfrm>
          <a:prstGeom prst="ellipse">
            <a:avLst/>
          </a:prstGeom>
          <a:noFill/>
          <a:ln w="571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Oval 4"/>
          <p:cNvSpPr/>
          <p:nvPr/>
        </p:nvSpPr>
        <p:spPr bwMode="auto">
          <a:xfrm>
            <a:off x="9619468" y="-383422"/>
            <a:ext cx="875237" cy="875010"/>
          </a:xfrm>
          <a:prstGeom prst="ellipse">
            <a:avLst/>
          </a:prstGeom>
          <a:noFill/>
          <a:ln w="571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8575783" y="1200178"/>
            <a:ext cx="665605" cy="665432"/>
          </a:xfrm>
          <a:prstGeom prst="ellipse">
            <a:avLst/>
          </a:prstGeom>
          <a:noFill/>
          <a:ln w="28575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9492687" y="5499901"/>
            <a:ext cx="1171221" cy="1170916"/>
          </a:xfrm>
          <a:prstGeom prst="ellipse">
            <a:avLst/>
          </a:prstGeom>
          <a:noFill/>
          <a:ln w="7620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10758320" y="4827762"/>
            <a:ext cx="774113" cy="773912"/>
          </a:xfrm>
          <a:prstGeom prst="ellipse">
            <a:avLst/>
          </a:prstGeom>
          <a:noFill/>
          <a:ln w="190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11447157" y="5356636"/>
            <a:ext cx="316795" cy="316712"/>
          </a:xfrm>
          <a:prstGeom prst="ellipse">
            <a:avLst/>
          </a:prstGeom>
          <a:noFill/>
          <a:ln w="19050">
            <a:solidFill>
              <a:schemeClr val="tx1">
                <a:alpha val="2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Oval 9"/>
          <p:cNvSpPr/>
          <p:nvPr/>
        </p:nvSpPr>
        <p:spPr bwMode="auto">
          <a:xfrm>
            <a:off x="10853404" y="6085359"/>
            <a:ext cx="2361901" cy="2361286"/>
          </a:xfrm>
          <a:prstGeom prst="ellipse">
            <a:avLst/>
          </a:prstGeom>
          <a:noFill/>
          <a:ln w="57150">
            <a:solidFill>
              <a:schemeClr val="tx1">
                <a:alpha val="1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1503860" y="1115602"/>
            <a:ext cx="1255901" cy="1255574"/>
          </a:xfrm>
          <a:prstGeom prst="ellipse">
            <a:avLst/>
          </a:prstGeom>
          <a:noFill/>
          <a:ln w="571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Oval 11"/>
          <p:cNvSpPr/>
          <p:nvPr/>
        </p:nvSpPr>
        <p:spPr bwMode="auto">
          <a:xfrm>
            <a:off x="2688663" y="512952"/>
            <a:ext cx="513324" cy="513190"/>
          </a:xfrm>
          <a:prstGeom prst="ellipse">
            <a:avLst/>
          </a:prstGeom>
          <a:noFill/>
          <a:ln w="19050">
            <a:solidFill>
              <a:schemeClr val="tx1">
                <a:alpha val="2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12107464" y="1011536"/>
            <a:ext cx="244537" cy="244474"/>
          </a:xfrm>
          <a:prstGeom prst="ellipse">
            <a:avLst/>
          </a:prstGeom>
          <a:noFill/>
          <a:ln w="19050">
            <a:solidFill>
              <a:schemeClr val="tx1">
                <a:alpha val="1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11159118" y="1879032"/>
            <a:ext cx="875237" cy="875010"/>
          </a:xfrm>
          <a:prstGeom prst="ellipse">
            <a:avLst/>
          </a:prstGeom>
          <a:noFill/>
          <a:ln w="9525">
            <a:solidFill>
              <a:schemeClr val="tx1">
                <a:alpha val="2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4974748" y="5410281"/>
            <a:ext cx="603561" cy="603404"/>
          </a:xfrm>
          <a:prstGeom prst="ellipse">
            <a:avLst/>
          </a:prstGeom>
          <a:noFill/>
          <a:ln w="3810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Oval 15"/>
          <p:cNvSpPr/>
          <p:nvPr/>
        </p:nvSpPr>
        <p:spPr bwMode="auto">
          <a:xfrm>
            <a:off x="5630899" y="4681875"/>
            <a:ext cx="1030376" cy="1030108"/>
          </a:xfrm>
          <a:prstGeom prst="ellipse">
            <a:avLst/>
          </a:prstGeom>
          <a:noFill/>
          <a:ln w="571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936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, Video etc. &quot;special&quot; slides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ardrop 7"/>
          <p:cNvSpPr/>
          <p:nvPr/>
        </p:nvSpPr>
        <p:spPr bwMode="auto">
          <a:xfrm>
            <a:off x="9850545" y="-160540"/>
            <a:ext cx="1829276" cy="1828800"/>
          </a:xfrm>
          <a:prstGeom prst="teardrop">
            <a:avLst/>
          </a:prstGeom>
          <a:noFill/>
          <a:ln w="28575">
            <a:solidFill>
              <a:schemeClr val="tx1">
                <a:alpha val="1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eardrop 8"/>
          <p:cNvSpPr/>
          <p:nvPr/>
        </p:nvSpPr>
        <p:spPr bwMode="auto">
          <a:xfrm>
            <a:off x="9264932" y="1298576"/>
            <a:ext cx="1171221" cy="1170916"/>
          </a:xfrm>
          <a:prstGeom prst="teardrop">
            <a:avLst/>
          </a:prstGeom>
          <a:noFill/>
          <a:ln w="57150">
            <a:solidFill>
              <a:schemeClr val="tx1">
                <a:alpha val="2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Teardrop 9"/>
          <p:cNvSpPr/>
          <p:nvPr/>
        </p:nvSpPr>
        <p:spPr bwMode="auto">
          <a:xfrm>
            <a:off x="9264934" y="-160540"/>
            <a:ext cx="875237" cy="875010"/>
          </a:xfrm>
          <a:prstGeom prst="teardrop">
            <a:avLst/>
          </a:prstGeom>
          <a:noFill/>
          <a:ln w="571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Teardrop 10"/>
          <p:cNvSpPr/>
          <p:nvPr/>
        </p:nvSpPr>
        <p:spPr bwMode="auto">
          <a:xfrm>
            <a:off x="8221248" y="1423060"/>
            <a:ext cx="665605" cy="665432"/>
          </a:xfrm>
          <a:prstGeom prst="teardrop">
            <a:avLst/>
          </a:prstGeom>
          <a:noFill/>
          <a:ln w="28575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Teardrop 11"/>
          <p:cNvSpPr/>
          <p:nvPr/>
        </p:nvSpPr>
        <p:spPr bwMode="auto">
          <a:xfrm>
            <a:off x="9264932" y="5753556"/>
            <a:ext cx="1171221" cy="1170916"/>
          </a:xfrm>
          <a:prstGeom prst="teardrop">
            <a:avLst/>
          </a:prstGeom>
          <a:noFill/>
          <a:ln w="7620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ardrop 12"/>
          <p:cNvSpPr/>
          <p:nvPr/>
        </p:nvSpPr>
        <p:spPr bwMode="auto">
          <a:xfrm>
            <a:off x="10530565" y="5081417"/>
            <a:ext cx="774113" cy="773912"/>
          </a:xfrm>
          <a:prstGeom prst="teardrop">
            <a:avLst/>
          </a:prstGeom>
          <a:noFill/>
          <a:ln w="190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Teardrop 13"/>
          <p:cNvSpPr/>
          <p:nvPr/>
        </p:nvSpPr>
        <p:spPr bwMode="auto">
          <a:xfrm>
            <a:off x="11219403" y="5610291"/>
            <a:ext cx="316795" cy="316712"/>
          </a:xfrm>
          <a:prstGeom prst="teardrop">
            <a:avLst/>
          </a:prstGeom>
          <a:noFill/>
          <a:ln w="19050">
            <a:solidFill>
              <a:schemeClr val="tx1">
                <a:alpha val="2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Teardrop 14"/>
          <p:cNvSpPr/>
          <p:nvPr/>
        </p:nvSpPr>
        <p:spPr bwMode="auto">
          <a:xfrm>
            <a:off x="10625650" y="6339014"/>
            <a:ext cx="2361901" cy="2361286"/>
          </a:xfrm>
          <a:prstGeom prst="teardrop">
            <a:avLst/>
          </a:prstGeom>
          <a:noFill/>
          <a:ln w="57150">
            <a:solidFill>
              <a:schemeClr val="tx1">
                <a:alpha val="1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Teardrop 15"/>
          <p:cNvSpPr/>
          <p:nvPr/>
        </p:nvSpPr>
        <p:spPr bwMode="auto">
          <a:xfrm>
            <a:off x="682124" y="442110"/>
            <a:ext cx="1255901" cy="1255574"/>
          </a:xfrm>
          <a:prstGeom prst="teardrop">
            <a:avLst/>
          </a:prstGeom>
          <a:noFill/>
          <a:ln w="571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eardrop 16"/>
          <p:cNvSpPr/>
          <p:nvPr/>
        </p:nvSpPr>
        <p:spPr bwMode="auto">
          <a:xfrm>
            <a:off x="1866929" y="-160540"/>
            <a:ext cx="513324" cy="513190"/>
          </a:xfrm>
          <a:prstGeom prst="teardrop">
            <a:avLst/>
          </a:prstGeom>
          <a:noFill/>
          <a:ln w="19050">
            <a:solidFill>
              <a:schemeClr val="tx1">
                <a:alpha val="2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8" name="Teardrop 17"/>
          <p:cNvSpPr/>
          <p:nvPr/>
        </p:nvSpPr>
        <p:spPr bwMode="auto">
          <a:xfrm>
            <a:off x="11752928" y="1234418"/>
            <a:ext cx="244537" cy="244474"/>
          </a:xfrm>
          <a:prstGeom prst="teardrop">
            <a:avLst/>
          </a:prstGeom>
          <a:noFill/>
          <a:ln w="19050">
            <a:solidFill>
              <a:schemeClr val="tx1">
                <a:alpha val="1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eardrop 18"/>
          <p:cNvSpPr/>
          <p:nvPr/>
        </p:nvSpPr>
        <p:spPr bwMode="auto">
          <a:xfrm>
            <a:off x="5826072" y="1918422"/>
            <a:ext cx="875237" cy="875010"/>
          </a:xfrm>
          <a:prstGeom prst="teardrop">
            <a:avLst/>
          </a:prstGeom>
          <a:noFill/>
          <a:ln w="9525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0" name="Teardrop 19"/>
          <p:cNvSpPr/>
          <p:nvPr/>
        </p:nvSpPr>
        <p:spPr bwMode="auto">
          <a:xfrm>
            <a:off x="4974748" y="5410281"/>
            <a:ext cx="603561" cy="603404"/>
          </a:xfrm>
          <a:prstGeom prst="teardrop">
            <a:avLst/>
          </a:prstGeom>
          <a:noFill/>
          <a:ln w="3810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" name="Teardrop 20"/>
          <p:cNvSpPr/>
          <p:nvPr/>
        </p:nvSpPr>
        <p:spPr bwMode="auto">
          <a:xfrm>
            <a:off x="5630899" y="4681875"/>
            <a:ext cx="1030376" cy="1030108"/>
          </a:xfrm>
          <a:prstGeom prst="teardrop">
            <a:avLst/>
          </a:prstGeom>
          <a:noFill/>
          <a:ln w="571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3392" y="4343402"/>
            <a:ext cx="10240453" cy="461665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lang="en-US" sz="3600" kern="1200" spc="-70" baseline="0" dirty="0">
                <a:gradFill>
                  <a:gsLst>
                    <a:gs pos="2083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altLang="ko-KR"/>
              <a:t>Click to edit Master subtitle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976567" y="2739678"/>
            <a:ext cx="10245219" cy="1378644"/>
          </a:xfrm>
        </p:spPr>
        <p:txBody>
          <a:bodyPr anchor="ctr" anchorCtr="0">
            <a:noAutofit/>
            <a:scene3d>
              <a:camera prst="orthographicFront"/>
              <a:lightRig rig="flat" dir="t"/>
            </a:scene3d>
            <a:sp3d>
              <a:contourClr>
                <a:schemeClr val="tx2"/>
              </a:contourClr>
            </a:sp3d>
          </a:bodyPr>
          <a:lstStyle>
            <a:lvl1pPr marL="0" indent="0" algn="l">
              <a:spcBef>
                <a:spcPts val="0"/>
              </a:spcBef>
              <a:buFont typeface="Arial" pitchFamily="34" charset="0"/>
              <a:buNone/>
              <a:defRPr lang="en-US" sz="9600" b="0" kern="1200" cap="none" spc="-400" baseline="0" dirty="0" smtClean="0">
                <a:ln w="3175">
                  <a:noFill/>
                </a:ln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pPr lvl="0"/>
            <a:r>
              <a:rPr lang="en-US" dirty="0"/>
              <a:t>click to…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972599" y="1447800"/>
            <a:ext cx="10240453" cy="914096"/>
          </a:xfrm>
        </p:spPr>
        <p:txBody>
          <a:bodyPr wrap="square" anchor="ctr">
            <a:noAutofit/>
          </a:bodyPr>
          <a:lstStyle>
            <a:lvl1pPr marL="0" indent="0">
              <a:buNone/>
              <a:defRPr sz="6600" spc="-150">
                <a:solidFill>
                  <a:schemeClr val="tx1">
                    <a:alpha val="99000"/>
                  </a:schemeClr>
                </a:solidFill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39890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543951"/>
            <a:ext cx="11151917" cy="747897"/>
          </a:xfrm>
        </p:spPr>
        <p:txBody>
          <a:bodyPr/>
          <a:lstStyle>
            <a:lvl1pPr>
              <a:defRPr>
                <a:solidFill>
                  <a:srgbClr val="F4DF1E">
                    <a:alpha val="99000"/>
                  </a:srgbClr>
                </a:solidFill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1"/>
            <a:ext cx="11151917" cy="4944532"/>
          </a:xfrm>
          <a:prstGeom prst="rect">
            <a:avLst/>
          </a:prstGeom>
        </p:spPr>
        <p:txBody>
          <a:bodyPr/>
          <a:lstStyle>
            <a:lvl1pPr marL="284163" indent="-284163">
              <a:buFont typeface="Wingdings" pitchFamily="2" charset="2"/>
              <a:buChar char=""/>
              <a:defRPr sz="2800">
                <a:latin typeface="+mn-lt"/>
              </a:defRPr>
            </a:lvl1pPr>
            <a:lvl2pPr marL="517525" indent="-233363">
              <a:buFont typeface="Wingdings" pitchFamily="2" charset="2"/>
              <a:buChar char=""/>
              <a:defRPr>
                <a:latin typeface="+mn-lt"/>
              </a:defRPr>
            </a:lvl2pPr>
            <a:lvl3pPr marL="741363" indent="-223838">
              <a:buFont typeface="Wingdings" pitchFamily="2" charset="2"/>
              <a:buChar char=""/>
              <a:tabLst/>
              <a:defRPr>
                <a:latin typeface="+mn-lt"/>
              </a:defRPr>
            </a:lvl3pPr>
            <a:lvl4pPr marL="914400" indent="-173038">
              <a:buFont typeface="Wingdings" pitchFamily="2" charset="2"/>
              <a:buChar char=""/>
              <a:defRPr>
                <a:latin typeface="+mn-lt"/>
              </a:defRPr>
            </a:lvl4pPr>
            <a:lvl5pPr marL="1087438" indent="-173038">
              <a:buFont typeface="Wingdings" pitchFamily="2" charset="2"/>
              <a:buChar char=""/>
              <a:tabLst/>
              <a:defRPr>
                <a:latin typeface="+mn-lt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en-US" dirty="0"/>
          </a:p>
        </p:txBody>
      </p:sp>
      <p:sp>
        <p:nvSpPr>
          <p:cNvPr id="13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5587989" y="6576490"/>
            <a:ext cx="1016022" cy="281510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5C536E-FA7B-40DC-A296-D7EC18490057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4" name="직선 연결선 13"/>
          <p:cNvCxnSpPr/>
          <p:nvPr userDrawn="1"/>
        </p:nvCxnSpPr>
        <p:spPr>
          <a:xfrm flipV="1">
            <a:off x="88184" y="6519336"/>
            <a:ext cx="11981108" cy="1"/>
          </a:xfrm>
          <a:prstGeom prst="line">
            <a:avLst/>
          </a:prstGeom>
          <a:ln w="12700" cap="sq">
            <a:solidFill>
              <a:srgbClr val="00206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12"/>
          <p:cNvSpPr/>
          <p:nvPr userDrawn="1"/>
        </p:nvSpPr>
        <p:spPr>
          <a:xfrm>
            <a:off x="0" y="0"/>
            <a:ext cx="12192000" cy="344385"/>
          </a:xfrm>
          <a:prstGeom prst="rect">
            <a:avLst/>
          </a:prstGeom>
          <a:solidFill>
            <a:srgbClr val="F4D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493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4DF1E">
                    <a:alpha val="99000"/>
                  </a:srgbClr>
                </a:solidFill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  <p:sp>
        <p:nvSpPr>
          <p:cNvPr id="13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5554133" y="6576490"/>
            <a:ext cx="1016022" cy="281510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5C536E-FA7B-40DC-A296-D7EC18490057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4" name="직선 연결선 13"/>
          <p:cNvCxnSpPr/>
          <p:nvPr userDrawn="1"/>
        </p:nvCxnSpPr>
        <p:spPr>
          <a:xfrm flipV="1">
            <a:off x="88184" y="6519336"/>
            <a:ext cx="11981108" cy="1"/>
          </a:xfrm>
          <a:prstGeom prst="line">
            <a:avLst/>
          </a:prstGeom>
          <a:ln w="12700" cap="sq">
            <a:solidFill>
              <a:srgbClr val="00206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 userDrawn="1"/>
        </p:nvSpPr>
        <p:spPr>
          <a:xfrm>
            <a:off x="9984483" y="6544737"/>
            <a:ext cx="206787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altLang="ko-KR" sz="10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C++ Concurrency in Action Study</a:t>
            </a:r>
            <a:endParaRPr lang="en-US" altLang="ko-KR" sz="1000" b="1" baseline="0" dirty="0">
              <a:solidFill>
                <a:srgbClr val="00206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lang="en-US" altLang="ko-KR" sz="1000" b="1" baseline="0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C++ Korea</a:t>
            </a:r>
            <a:endParaRPr lang="ko-KR" altLang="en-US" sz="1000" b="1" dirty="0" err="1">
              <a:solidFill>
                <a:srgbClr val="00206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12"/>
          <p:cNvSpPr/>
          <p:nvPr userDrawn="1"/>
        </p:nvSpPr>
        <p:spPr>
          <a:xfrm>
            <a:off x="0" y="0"/>
            <a:ext cx="12192000" cy="344385"/>
          </a:xfrm>
          <a:prstGeom prst="rect">
            <a:avLst/>
          </a:prstGeom>
          <a:solidFill>
            <a:srgbClr val="F4D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2871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ext_box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4DF1E">
                    <a:alpha val="99000"/>
                  </a:srgbClr>
                </a:solidFill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757453" y="2526576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757453" y="3440976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7535359" y="2526576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7535359" y="3440976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1982631" y="2526576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1982631" y="3440976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25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5554133" y="6534161"/>
            <a:ext cx="1016022" cy="281510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5C536E-FA7B-40DC-A296-D7EC18490057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26" name="직선 연결선 25"/>
          <p:cNvCxnSpPr/>
          <p:nvPr userDrawn="1"/>
        </p:nvCxnSpPr>
        <p:spPr>
          <a:xfrm flipV="1">
            <a:off x="88184" y="6519336"/>
            <a:ext cx="11981108" cy="1"/>
          </a:xfrm>
          <a:prstGeom prst="line">
            <a:avLst/>
          </a:prstGeom>
          <a:ln w="12700" cap="sq">
            <a:solidFill>
              <a:srgbClr val="00206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 userDrawn="1"/>
        </p:nvSpPr>
        <p:spPr>
          <a:xfrm>
            <a:off x="9984483" y="6544737"/>
            <a:ext cx="206787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altLang="ko-KR" sz="10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C++ Concurrency in Action Study</a:t>
            </a:r>
            <a:endParaRPr lang="en-US" altLang="ko-KR" sz="1000" b="1" baseline="0" dirty="0">
              <a:solidFill>
                <a:srgbClr val="00206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lang="en-US" altLang="ko-KR" sz="1000" b="1" baseline="0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C++ Korea</a:t>
            </a:r>
            <a:endParaRPr lang="ko-KR" altLang="en-US" sz="1000" b="1" dirty="0" err="1">
              <a:solidFill>
                <a:srgbClr val="00206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직사각형 12"/>
          <p:cNvSpPr/>
          <p:nvPr userDrawn="1"/>
        </p:nvSpPr>
        <p:spPr>
          <a:xfrm>
            <a:off x="0" y="0"/>
            <a:ext cx="12192000" cy="344385"/>
          </a:xfrm>
          <a:prstGeom prst="rect">
            <a:avLst/>
          </a:prstGeom>
          <a:solidFill>
            <a:srgbClr val="F4D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45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ext_box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4DF1E">
                    <a:alpha val="99000"/>
                  </a:srgbClr>
                </a:solidFill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6142923" y="1394951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142923" y="2309351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3368101" y="1394951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3368101" y="2309351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6142923" y="3961640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6142923" y="4876040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3368101" y="3961640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3368101" y="4876040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27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5554133" y="6534161"/>
            <a:ext cx="1016022" cy="281510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5C536E-FA7B-40DC-A296-D7EC18490057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28" name="직선 연결선 27"/>
          <p:cNvCxnSpPr/>
          <p:nvPr userDrawn="1"/>
        </p:nvCxnSpPr>
        <p:spPr>
          <a:xfrm flipV="1">
            <a:off x="88184" y="6519336"/>
            <a:ext cx="11981108" cy="1"/>
          </a:xfrm>
          <a:prstGeom prst="line">
            <a:avLst/>
          </a:prstGeom>
          <a:ln w="12700" cap="sq">
            <a:solidFill>
              <a:srgbClr val="00206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 userDrawn="1"/>
        </p:nvSpPr>
        <p:spPr>
          <a:xfrm>
            <a:off x="9984483" y="6544737"/>
            <a:ext cx="206787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altLang="ko-KR" sz="10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C++ Concurrency in Action Study</a:t>
            </a:r>
            <a:endParaRPr lang="en-US" altLang="ko-KR" sz="1000" b="1" baseline="0" dirty="0">
              <a:solidFill>
                <a:srgbClr val="00206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lang="en-US" altLang="ko-KR" sz="1000" b="1" baseline="0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C++ Korea</a:t>
            </a:r>
            <a:endParaRPr lang="ko-KR" altLang="en-US" sz="1000" b="1" dirty="0" err="1">
              <a:solidFill>
                <a:srgbClr val="00206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직사각형 12"/>
          <p:cNvSpPr/>
          <p:nvPr userDrawn="1"/>
        </p:nvSpPr>
        <p:spPr>
          <a:xfrm>
            <a:off x="0" y="0"/>
            <a:ext cx="12192000" cy="344385"/>
          </a:xfrm>
          <a:prstGeom prst="rect">
            <a:avLst/>
          </a:prstGeom>
          <a:solidFill>
            <a:srgbClr val="F4D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9400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ext_box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4DF1E">
                    <a:alpha val="99000"/>
                  </a:srgbClr>
                </a:solidFill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757453" y="1394951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757453" y="2309351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7535359" y="1394951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7535359" y="2309351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1982631" y="1394951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1982631" y="2309351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757453" y="3961640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4757453" y="4876040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7535359" y="3961640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7535359" y="4876040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1982631" y="3961640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1982631" y="4876040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31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5554133" y="6534161"/>
            <a:ext cx="1016022" cy="281510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5C536E-FA7B-40DC-A296-D7EC18490057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32" name="직선 연결선 31"/>
          <p:cNvCxnSpPr/>
          <p:nvPr userDrawn="1"/>
        </p:nvCxnSpPr>
        <p:spPr>
          <a:xfrm flipV="1">
            <a:off x="88184" y="6519336"/>
            <a:ext cx="11981108" cy="1"/>
          </a:xfrm>
          <a:prstGeom prst="line">
            <a:avLst/>
          </a:prstGeom>
          <a:ln w="12700" cap="sq">
            <a:solidFill>
              <a:srgbClr val="00206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 userDrawn="1"/>
        </p:nvSpPr>
        <p:spPr>
          <a:xfrm>
            <a:off x="9984483" y="6544737"/>
            <a:ext cx="206787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altLang="ko-KR" sz="10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C++ Concurrency in Action Study</a:t>
            </a:r>
            <a:endParaRPr lang="en-US" altLang="ko-KR" sz="1000" b="1" baseline="0" dirty="0">
              <a:solidFill>
                <a:srgbClr val="00206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lang="en-US" altLang="ko-KR" sz="1000" b="1" baseline="0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C++ Korea</a:t>
            </a:r>
            <a:endParaRPr lang="ko-KR" altLang="en-US" sz="1000" b="1" dirty="0" err="1">
              <a:solidFill>
                <a:srgbClr val="00206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직사각형 12"/>
          <p:cNvSpPr/>
          <p:nvPr userDrawn="1"/>
        </p:nvSpPr>
        <p:spPr>
          <a:xfrm>
            <a:off x="0" y="0"/>
            <a:ext cx="12192000" cy="344385"/>
          </a:xfrm>
          <a:prstGeom prst="rect">
            <a:avLst/>
          </a:prstGeom>
          <a:solidFill>
            <a:srgbClr val="F4D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4338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 userDrawn="1"/>
        </p:nvSpPr>
        <p:spPr>
          <a:xfrm>
            <a:off x="9984483" y="6544737"/>
            <a:ext cx="206787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altLang="ko-KR" sz="10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C++ Concurrency in Action Study</a:t>
            </a:r>
            <a:endParaRPr lang="en-US" altLang="ko-KR" sz="1000" b="1" baseline="0" dirty="0">
              <a:solidFill>
                <a:srgbClr val="00206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lang="en-US" altLang="ko-KR" sz="1000" b="1" baseline="0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C++ Korea</a:t>
            </a:r>
            <a:endParaRPr lang="ko-KR" altLang="en-US" sz="1000" b="1" dirty="0" err="1">
              <a:solidFill>
                <a:srgbClr val="00206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5554133" y="6571004"/>
            <a:ext cx="1016022" cy="281510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5C536E-FA7B-40DC-A296-D7EC18490057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4" name="직선 연결선 13"/>
          <p:cNvCxnSpPr/>
          <p:nvPr userDrawn="1"/>
        </p:nvCxnSpPr>
        <p:spPr>
          <a:xfrm flipV="1">
            <a:off x="88184" y="6519336"/>
            <a:ext cx="11981108" cy="1"/>
          </a:xfrm>
          <a:prstGeom prst="line">
            <a:avLst/>
          </a:prstGeom>
          <a:ln w="12700" cap="sq">
            <a:solidFill>
              <a:srgbClr val="00206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12"/>
          <p:cNvSpPr/>
          <p:nvPr userDrawn="1"/>
        </p:nvSpPr>
        <p:spPr>
          <a:xfrm>
            <a:off x="0" y="0"/>
            <a:ext cx="12192000" cy="344385"/>
          </a:xfrm>
          <a:prstGeom prst="rect">
            <a:avLst/>
          </a:prstGeom>
          <a:solidFill>
            <a:srgbClr val="F4D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5385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248" y="597434"/>
            <a:ext cx="11151917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20836" y="1447800"/>
            <a:ext cx="11155093" cy="5181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3797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6" r:id="rId3"/>
    <p:sldLayoutId id="2147483677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722" r:id="rId10"/>
  </p:sldLayoutIdLst>
  <p:transition>
    <p:fade/>
  </p:transition>
  <p:hf hdr="0" ftr="0" dt="0"/>
  <p:txStyles>
    <p:titleStyle>
      <a:lvl1pPr algn="l" defTabSz="914363" rtl="0" eaLnBrk="1" latinLnBrk="1" hangingPunct="1">
        <a:lnSpc>
          <a:spcPct val="90000"/>
        </a:lnSpc>
        <a:spcBef>
          <a:spcPct val="0"/>
        </a:spcBef>
        <a:buNone/>
        <a:defRPr lang="en-US" sz="5400" b="0" kern="1200" cap="none" spc="-100" baseline="0" dirty="0" smtClean="0">
          <a:ln w="3175">
            <a:noFill/>
          </a:ln>
          <a:solidFill>
            <a:srgbClr val="F4DF1E">
              <a:alpha val="99000"/>
            </a:srgbClr>
          </a:solidFill>
          <a:effectLst/>
          <a:latin typeface="+mj-lt"/>
          <a:ea typeface="+mn-ea"/>
          <a:cs typeface="Arial" charset="0"/>
        </a:defRPr>
      </a:lvl1pPr>
    </p:titleStyle>
    <p:bodyStyle>
      <a:lvl1pPr marL="339725" marR="0" indent="-339725" algn="l" defTabSz="914363" rtl="0" eaLnBrk="1" fontAlgn="auto" latinLnBrk="1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800" kern="1200" spc="-70" baseline="0">
          <a:solidFill>
            <a:schemeClr val="bg1">
              <a:lumMod val="75000"/>
              <a:lumOff val="25000"/>
              <a:alpha val="99000"/>
            </a:schemeClr>
          </a:solidFill>
          <a:latin typeface="+mn-lt"/>
          <a:ea typeface="+mn-ea"/>
          <a:cs typeface="+mn-cs"/>
        </a:defRPr>
      </a:lvl1pPr>
      <a:lvl2pPr marL="573088" marR="0" indent="-233363" algn="l" defTabSz="914363" rtl="0" eaLnBrk="1" fontAlgn="auto" latinLnBrk="1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itchFamily="2" charset="2"/>
        <a:buChar char=""/>
        <a:tabLst/>
        <a:defRPr sz="2400" kern="1200" spc="0" baseline="0">
          <a:solidFill>
            <a:schemeClr val="bg1">
              <a:lumMod val="75000"/>
              <a:lumOff val="25000"/>
              <a:alpha val="99000"/>
            </a:schemeClr>
          </a:solidFill>
          <a:latin typeface="+mn-lt"/>
          <a:ea typeface="+mn-ea"/>
          <a:cs typeface="+mn-cs"/>
        </a:defRPr>
      </a:lvl2pPr>
      <a:lvl3pPr marL="798513" marR="0" indent="-225425" algn="l" defTabSz="914363" rtl="0" eaLnBrk="1" fontAlgn="auto" latinLnBrk="1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itchFamily="2" charset="2"/>
        <a:buChar char=""/>
        <a:tabLst>
          <a:tab pos="798513" algn="l"/>
        </a:tabLst>
        <a:defRPr sz="2000" kern="1200" spc="0" baseline="0">
          <a:solidFill>
            <a:schemeClr val="bg1">
              <a:lumMod val="75000"/>
              <a:lumOff val="25000"/>
              <a:alpha val="99000"/>
            </a:schemeClr>
          </a:solidFill>
          <a:latin typeface="+mn-lt"/>
          <a:ea typeface="+mn-ea"/>
          <a:cs typeface="+mn-cs"/>
        </a:defRPr>
      </a:lvl3pPr>
      <a:lvl4pPr marL="1030288" marR="0" indent="-231775" algn="l" defTabSz="914363" rtl="0" eaLnBrk="1" fontAlgn="auto" latinLnBrk="1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itchFamily="2" charset="2"/>
        <a:buChar char=""/>
        <a:tabLst/>
        <a:defRPr sz="2000" kern="1200" spc="0" baseline="0">
          <a:solidFill>
            <a:schemeClr val="bg1">
              <a:lumMod val="75000"/>
              <a:lumOff val="25000"/>
              <a:alpha val="99000"/>
            </a:schemeClr>
          </a:solidFill>
          <a:latin typeface="+mn-lt"/>
          <a:ea typeface="+mn-ea"/>
          <a:cs typeface="+mn-cs"/>
        </a:defRPr>
      </a:lvl4pPr>
      <a:lvl5pPr marL="1255713" marR="0" indent="-225425" algn="l" defTabSz="914363" rtl="0" eaLnBrk="1" fontAlgn="auto" latinLnBrk="1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itchFamily="2" charset="2"/>
        <a:buChar char=""/>
        <a:tabLst>
          <a:tab pos="1255713" algn="l"/>
        </a:tabLst>
        <a:defRPr sz="2000" kern="1200" spc="0" baseline="0">
          <a:solidFill>
            <a:schemeClr val="bg1">
              <a:lumMod val="75000"/>
              <a:lumOff val="25000"/>
              <a:alpha val="99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6253" y="988079"/>
            <a:ext cx="8626448" cy="1301895"/>
          </a:xfrm>
        </p:spPr>
        <p:txBody>
          <a:bodyPr/>
          <a:lstStyle/>
          <a:p>
            <a:pPr algn="l"/>
            <a:r>
              <a:rPr lang="en-US" b="1" dirty="0">
                <a:solidFill>
                  <a:srgbClr val="F4DF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Physically Based Rendering</a:t>
            </a:r>
            <a:br>
              <a:rPr lang="en-US" b="1" dirty="0">
                <a:solidFill>
                  <a:srgbClr val="F4DF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sz="4000" b="1" dirty="0">
                <a:solidFill>
                  <a:srgbClr val="F4DF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From Theory to Implementation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4954" y="2816607"/>
            <a:ext cx="9144000" cy="3399258"/>
          </a:xfrm>
        </p:spPr>
        <p:txBody>
          <a:bodyPr/>
          <a:lstStyle/>
          <a:p>
            <a:pPr algn="l"/>
            <a:r>
              <a:rPr lang="en-US" dirty="0">
                <a:latin typeface="맑은 고딕" pitchFamily="50" charset="-127"/>
                <a:ea typeface="맑은 고딕" pitchFamily="50" charset="-127"/>
              </a:rPr>
              <a:t>15. 7 Metropolis Light Transport</a:t>
            </a:r>
          </a:p>
          <a:p>
            <a:pPr algn="l"/>
            <a:endParaRPr lang="en-US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3378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C800258-6180-4562-8640-41DA69ADF2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10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201F4AE-C6BA-4241-95FF-D7C25928F0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6944" y="1161323"/>
            <a:ext cx="7258111" cy="472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261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1B8E6199-51E9-49C2-93DD-EC8AE88D6689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>
              <a:xfrm>
                <a:off x="519248" y="1447801"/>
                <a:ext cx="11151917" cy="4944532"/>
              </a:xfrm>
            </p:spPr>
            <p:txBody>
              <a:bodyPr/>
              <a:lstStyle/>
              <a:p>
                <a:pPr>
                  <a:lnSpc>
                    <a:spcPct val="120000"/>
                  </a:lnSpc>
                </a:pPr>
                <a:r>
                  <a:rPr lang="ko-KR" altLang="en-US" b="1" dirty="0">
                    <a:solidFill>
                      <a:schemeClr val="bg1">
                        <a:alpha val="99000"/>
                      </a:schemeClr>
                    </a:solidFill>
                  </a:rPr>
                  <a:t>이미지</a:t>
                </a:r>
                <a:r>
                  <a:rPr lang="ko-KR" altLang="en-US" dirty="0"/>
                  <a:t> </a:t>
                </a:r>
                <a:endParaRPr lang="en-US" altLang="ko-KR" i="1" dirty="0">
                  <a:latin typeface="Cambria Math" panose="02040503050406030204" pitchFamily="18" charset="0"/>
                </a:endParaRPr>
              </a:p>
              <a:p>
                <a:pPr marL="233362" lvl="1" indent="0">
                  <a:lnSpc>
                    <a:spcPct val="120000"/>
                  </a:lnSpc>
                  <a:buNone/>
                </a:pPr>
                <a14:m>
                  <m:oMath xmlns:m="http://schemas.openxmlformats.org/officeDocument/2006/math">
                    <m:r>
                      <a:rPr lang="ko-KR" altLang="en-US" i="1" smtClean="0">
                        <a:latin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altLang="ko-KR" dirty="0"/>
                  <a:t> </a:t>
                </a:r>
                <a:r>
                  <a:rPr lang="ko-KR" altLang="en-US" dirty="0"/>
                  <a:t>이차원</a:t>
                </a:r>
                <a:r>
                  <a:rPr lang="en-US" altLang="ko-KR" dirty="0"/>
                  <a:t>(x, y) </a:t>
                </a:r>
                <a:r>
                  <a:rPr lang="ko-KR" altLang="en-US" dirty="0"/>
                  <a:t>이미지 위치에서 방사 값 </a:t>
                </a:r>
                <a:r>
                  <a:rPr lang="en-US" altLang="ko-KR" dirty="0"/>
                  <a:t>L </a:t>
                </a:r>
                <a:r>
                  <a:rPr lang="ko-KR" altLang="en-US" dirty="0"/>
                  <a:t>로의 함수로 생각 </a:t>
                </a:r>
                <a:r>
                  <a:rPr lang="en-US" altLang="ko-KR" dirty="0"/>
                  <a:t>:</a:t>
                </a:r>
                <a14:m>
                  <m:oMath xmlns:m="http://schemas.openxmlformats.org/officeDocument/2006/math"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)→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𝐿</m:t>
                    </m:r>
                  </m:oMath>
                </a14:m>
                <a:endParaRPr lang="en-US" altLang="ko-KR" dirty="0"/>
              </a:p>
              <a:p>
                <a:pPr lvl="1">
                  <a:lnSpc>
                    <a:spcPct val="120000"/>
                  </a:lnSpc>
                  <a:buFontTx/>
                  <a:buChar char="-"/>
                </a:pPr>
                <a:endParaRPr lang="en-US" altLang="ko-KR" dirty="0"/>
              </a:p>
              <a:p>
                <a:pPr lvl="1">
                  <a:lnSpc>
                    <a:spcPct val="120000"/>
                  </a:lnSpc>
                  <a:buFontTx/>
                  <a:buChar char="-"/>
                </a:pPr>
                <a:r>
                  <a:rPr lang="ko-KR" altLang="en-US" dirty="0"/>
                  <a:t>렌더링에 사용되는 </a:t>
                </a:r>
                <a:r>
                  <a:rPr lang="ko-KR" altLang="en-US" dirty="0">
                    <a:solidFill>
                      <a:srgbClr val="0070C0">
                        <a:alpha val="99000"/>
                      </a:srgbClr>
                    </a:solidFill>
                  </a:rPr>
                  <a:t>표본벡터</a:t>
                </a:r>
                <a:r>
                  <a:rPr lang="en-US" altLang="ko-KR" dirty="0">
                    <a:solidFill>
                      <a:srgbClr val="0070C0">
                        <a:alpha val="99000"/>
                      </a:srgbClr>
                    </a:solidFill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b="0" i="1" smtClean="0">
                        <a:solidFill>
                          <a:srgbClr val="0070C0">
                            <a:alpha val="99000"/>
                          </a:srgbClr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ko-KR" i="1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ko-KR" b="0" i="1" smtClean="0">
                        <a:solidFill>
                          <a:srgbClr val="0070C0">
                            <a:alpha val="99000"/>
                          </a:srgbClr>
                        </a:solidFill>
                        <a:latin typeface="Cambria Math" panose="02040503050406030204" pitchFamily="18" charset="0"/>
                      </a:rPr>
                      <m:t>…)</m:t>
                    </m:r>
                  </m:oMath>
                </a14:m>
                <a:r>
                  <a:rPr lang="ko-KR" altLang="en-US" dirty="0"/>
                  <a:t>를 생성하기위해 </a:t>
                </a:r>
                <a:r>
                  <a:rPr lang="ko-KR" altLang="en-US" dirty="0">
                    <a:solidFill>
                      <a:srgbClr val="0070C0">
                        <a:alpha val="99000"/>
                      </a:srgbClr>
                    </a:solidFill>
                  </a:rPr>
                  <a:t>메트로폴리스</a:t>
                </a:r>
                <a:r>
                  <a:rPr lang="ko-KR" altLang="en-US" dirty="0"/>
                  <a:t> 적용가능</a:t>
                </a:r>
                <a:endParaRPr lang="en-US" altLang="ko-KR" dirty="0"/>
              </a:p>
              <a:p>
                <a:pPr lvl="1">
                  <a:lnSpc>
                    <a:spcPct val="120000"/>
                  </a:lnSpc>
                  <a:buFontTx/>
                  <a:buChar char="-"/>
                </a:pPr>
                <a:r>
                  <a:rPr lang="ko-KR" altLang="en-US" dirty="0"/>
                  <a:t>메트로 폴리스 표본화는 표본을 주어진 </a:t>
                </a:r>
                <a:r>
                  <a:rPr lang="ko-KR" altLang="en-US" b="1" dirty="0">
                    <a:solidFill>
                      <a:srgbClr val="0070C0">
                        <a:alpha val="99000"/>
                      </a:srgbClr>
                    </a:solidFill>
                  </a:rPr>
                  <a:t>스칼라 함수의 분포에서 생성</a:t>
                </a:r>
                <a:endParaRPr lang="en-US" altLang="ko-KR" b="1" dirty="0">
                  <a:solidFill>
                    <a:srgbClr val="0070C0">
                      <a:alpha val="99000"/>
                    </a:srgbClr>
                  </a:solidFill>
                </a:endParaRPr>
              </a:p>
              <a:p>
                <a:pPr marL="517525" lvl="2" indent="0">
                  <a:lnSpc>
                    <a:spcPct val="120000"/>
                  </a:lnSpc>
                  <a:buNone/>
                </a:pPr>
                <a:r>
                  <a:rPr lang="ko-KR" altLang="en-US" dirty="0"/>
                  <a:t>방사 함수 적분 위해서 </a:t>
                </a:r>
                <a:r>
                  <a:rPr lang="ko-KR" altLang="en-US" b="1" dirty="0"/>
                  <a:t>해당 표본을 사용</a:t>
                </a:r>
                <a:endParaRPr lang="en-US" altLang="ko-KR" b="1" dirty="0"/>
              </a:p>
              <a:p>
                <a:pPr marL="517525" lvl="2" indent="0">
                  <a:lnSpc>
                    <a:spcPct val="120000"/>
                  </a:lnSpc>
                  <a:buNone/>
                </a:pPr>
                <a:r>
                  <a:rPr lang="en-US" altLang="ko-KR" dirty="0"/>
                  <a:t>L</a:t>
                </a:r>
                <a:r>
                  <a:rPr lang="ko-KR" altLang="en-US" dirty="0"/>
                  <a:t>이 분광 값의 함수 </a:t>
                </a:r>
                <a:r>
                  <a:rPr lang="en-US" altLang="ko-KR" dirty="0"/>
                  <a:t>-&gt; </a:t>
                </a:r>
                <a:r>
                  <a:rPr lang="ko-KR" altLang="en-US" b="1" dirty="0">
                    <a:solidFill>
                      <a:schemeClr val="bg1"/>
                    </a:solidFill>
                  </a:rPr>
                  <a:t>스칼라 함수가 필요</a:t>
                </a:r>
              </a:p>
            </p:txBody>
          </p:sp>
        </mc:Choice>
        <mc:Fallback xmlns="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1B8E6199-51E9-49C2-93DD-EC8AE88D66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xfrm>
                <a:off x="519248" y="1447801"/>
                <a:ext cx="11151917" cy="4944532"/>
              </a:xfrm>
              <a:blipFill>
                <a:blip r:embed="rId2"/>
                <a:stretch>
                  <a:fillRect l="-1639" t="-1480" r="-103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F79C260-CDF2-4ABF-A1D8-FB36532C3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3847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20C349BC-6EE9-4566-A936-116783FEBEDB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pPr>
                  <a:lnSpc>
                    <a:spcPct val="120000"/>
                  </a:lnSpc>
                </a:pPr>
                <a:r>
                  <a:rPr lang="ko-KR" altLang="en-US" b="1" dirty="0"/>
                  <a:t>적분 예측</a:t>
                </a:r>
                <a:r>
                  <a:rPr lang="en-US" altLang="ko-KR" dirty="0"/>
                  <a:t>(13.4.4)</a:t>
                </a:r>
              </a:p>
              <a:p>
                <a:pPr lvl="1">
                  <a:lnSpc>
                    <a:spcPct val="120000"/>
                  </a:lnSpc>
                  <a:buFontTx/>
                  <a:buChar char="-"/>
                </a:pPr>
                <a:r>
                  <a:rPr lang="ko-KR" altLang="en-US" dirty="0"/>
                  <a:t>적분을 계산하기 위해 메트로폴리스 사용</a:t>
                </a:r>
                <a:endParaRPr lang="en-US" altLang="ko-KR" dirty="0"/>
              </a:p>
              <a:p>
                <a:pPr lvl="1">
                  <a:lnSpc>
                    <a:spcPct val="120000"/>
                  </a:lnSpc>
                  <a:buFontTx/>
                  <a:buChar char="-"/>
                </a:pPr>
                <a:endParaRPr lang="en-US" altLang="ko-KR" sz="800" dirty="0"/>
              </a:p>
              <a:p>
                <a:pPr marL="233362" lvl="1" indent="0">
                  <a:lnSpc>
                    <a:spcPct val="120000"/>
                  </a:lnSpc>
                  <a:buNone/>
                </a:pPr>
                <a14:m>
                  <m:oMath xmlns:m="http://schemas.openxmlformats.org/officeDocument/2006/math">
                    <m:nary>
                      <m:naryPr>
                        <m:ctrlPr>
                          <a:rPr lang="ko-KR" alt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</m:rPr>
                          <a:rPr lang="el-GR" altLang="ko-K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Ω</m:t>
                        </m:r>
                      </m:sub>
                      <m:sup/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m:rPr>
                            <m:sty m:val="p"/>
                          </m:rPr>
                          <a:rPr lang="el-GR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Ω</m:t>
                        </m:r>
                        <m:r>
                          <a:rPr lang="el-GR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≈</m:t>
                        </m:r>
                        <m:f>
                          <m:fPr>
                            <m:ctrlPr>
                              <a:rPr lang="el-GR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𝑁</m:t>
                            </m:r>
                          </m:den>
                        </m:f>
                        <m:nary>
                          <m:naryPr>
                            <m:chr m:val="∑"/>
                            <m:ctrlPr>
                              <a:rPr lang="el-GR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f>
                              <m:fPr>
                                <m:ctrlPr>
                                  <a:rPr lang="el-GR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𝑓</m:t>
                                </m:r>
                                <m:d>
                                  <m:dPr>
                                    <m:ctrlPr>
                                      <a:rPr lang="en-US" altLang="ko-KR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altLang="ko-KR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ko-KR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𝑋</m:t>
                                        </m:r>
                                      </m:e>
                                      <m:sub>
                                        <m:r>
                                          <a:rPr lang="en-US" altLang="ko-KR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num>
                              <m:den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𝑝</m:t>
                                </m:r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den>
                            </m:f>
                          </m:e>
                        </m:nary>
                      </m:e>
                    </m:nary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(</a:t>
                </a:r>
                <a:r>
                  <a:rPr lang="ko-KR" altLang="en-US" dirty="0"/>
                  <a:t>표준 </a:t>
                </a:r>
                <a:r>
                  <a:rPr lang="ko-KR" altLang="en-US" dirty="0" err="1"/>
                  <a:t>몬테카를로</a:t>
                </a:r>
                <a:r>
                  <a:rPr lang="ko-KR" altLang="en-US" dirty="0"/>
                  <a:t> </a:t>
                </a:r>
                <a:r>
                  <a:rPr lang="ko-KR" altLang="en-US" dirty="0" err="1"/>
                  <a:t>예측기</a:t>
                </a:r>
                <a:r>
                  <a:rPr lang="en-US" altLang="ko-KR" dirty="0"/>
                  <a:t>)</a:t>
                </a:r>
              </a:p>
              <a:p>
                <a:pPr marL="233362" lvl="1" indent="0">
                  <a:lnSpc>
                    <a:spcPct val="120000"/>
                  </a:lnSpc>
                  <a:buNone/>
                </a:pPr>
                <a:endParaRPr lang="en-US" altLang="ko-KR" sz="800" dirty="0"/>
              </a:p>
              <a:p>
                <a:pPr marL="233362" lvl="1" indent="0">
                  <a:lnSpc>
                    <a:spcPct val="120000"/>
                  </a:lnSpc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ko-KR" altLang="en-US" dirty="0"/>
                  <a:t>는 밀도함수 </a:t>
                </a:r>
                <a:r>
                  <a:rPr lang="en-US" altLang="ko-KR" dirty="0"/>
                  <a:t>p(x)</a:t>
                </a:r>
                <a:r>
                  <a:rPr lang="ko-KR" altLang="en-US" dirty="0"/>
                  <a:t>에서 표본화</a:t>
                </a:r>
                <a:endParaRPr lang="en-US" altLang="ko-KR" dirty="0"/>
              </a:p>
              <a:p>
                <a:pPr marL="233362" lvl="1" indent="0">
                  <a:lnSpc>
                    <a:spcPct val="120000"/>
                  </a:lnSpc>
                  <a:buNone/>
                </a:pPr>
                <a:r>
                  <a:rPr lang="ko-KR" altLang="en-US" dirty="0"/>
                  <a:t>메트로폴리스 표본화와 </a:t>
                </a:r>
                <a:r>
                  <a:rPr lang="en-US" altLang="ko-KR" dirty="0"/>
                  <a:t>f(x)</a:t>
                </a:r>
                <a:r>
                  <a:rPr lang="ko-KR" altLang="en-US" dirty="0"/>
                  <a:t>에</a:t>
                </a:r>
                <a:r>
                  <a:rPr lang="en-US" altLang="ko-KR" dirty="0"/>
                  <a:t> </a:t>
                </a:r>
                <a:r>
                  <a:rPr lang="ko-KR" altLang="en-US" dirty="0"/>
                  <a:t>비례하는 밀도함수로 표본집합 생성</a:t>
                </a:r>
                <a:endParaRPr lang="en-US" altLang="ko-KR" dirty="0"/>
              </a:p>
              <a:p>
                <a:pPr marL="233362" lvl="1" indent="0">
                  <a:lnSpc>
                    <a:spcPct val="120000"/>
                  </a:lnSpc>
                  <a:buNone/>
                </a:pPr>
                <a:endParaRPr lang="en-US" altLang="ko-KR" sz="800" dirty="0"/>
              </a:p>
              <a:p>
                <a:pPr marL="233362" lvl="1" indent="0">
                  <a:lnSpc>
                    <a:spcPct val="120000"/>
                  </a:lnSpc>
                  <a:buNone/>
                </a:pPr>
                <a14:m>
                  <m:oMath xmlns:m="http://schemas.openxmlformats.org/officeDocument/2006/math">
                    <m:nary>
                      <m:naryPr>
                        <m:ctrlPr>
                          <a:rPr lang="ko-KR" altLang="en-US" b="1" i="1" smtClean="0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l-GR" altLang="ko-KR" b="1" i="1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𝜴</m:t>
                        </m:r>
                      </m:sub>
                      <m:sup/>
                      <m:e>
                        <m:r>
                          <a:rPr lang="en-US" altLang="ko-KR" b="1" i="1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𝒇</m:t>
                        </m:r>
                        <m:d>
                          <m:dPr>
                            <m:ctrlPr>
                              <a:rPr lang="en-US" altLang="ko-KR" b="1" i="1">
                                <a:solidFill>
                                  <a:srgbClr val="FF000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1" i="1">
                                <a:solidFill>
                                  <a:srgbClr val="FF000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altLang="ko-KR" b="1" i="1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𝒈</m:t>
                        </m:r>
                        <m:d>
                          <m:dPr>
                            <m:ctrlPr>
                              <a:rPr lang="en-US" altLang="ko-KR" b="1" i="1">
                                <a:solidFill>
                                  <a:srgbClr val="FF000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1" i="1">
                                <a:solidFill>
                                  <a:srgbClr val="FF000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altLang="ko-KR" b="1" i="1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𝒅</m:t>
                        </m:r>
                        <m:r>
                          <a:rPr lang="el-GR" altLang="ko-KR" b="1" i="1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𝜴</m:t>
                        </m:r>
                        <m:r>
                          <a:rPr lang="el-GR" altLang="ko-KR" b="1" i="1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≈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l-GR" altLang="ko-KR" b="1" i="1" smtClean="0">
                                <a:solidFill>
                                  <a:srgbClr val="FF000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l-GR" altLang="ko-KR" b="1" i="1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ko-KR" b="1" i="1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𝟏</m:t>
                                </m:r>
                              </m:num>
                              <m:den>
                                <m:r>
                                  <a:rPr lang="en-US" altLang="ko-KR" b="1" i="1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𝑵</m:t>
                                </m:r>
                              </m:den>
                            </m:f>
                            <m:nary>
                              <m:naryPr>
                                <m:chr m:val="∑"/>
                                <m:ctrlPr>
                                  <a:rPr lang="el-GR" altLang="ko-KR" b="1" i="1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altLang="ko-KR" b="1" i="1" smtClean="0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𝒊</m:t>
                                </m:r>
                                <m:r>
                                  <a:rPr lang="en-US" altLang="ko-KR" b="1" i="1" smtClean="0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m:rPr>
                                    <m:brk m:alnAt="23"/>
                                  </m:rPr>
                                  <a:rPr lang="en-US" altLang="ko-KR" b="1" i="1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𝟏</m:t>
                                </m:r>
                              </m:sub>
                              <m:sup>
                                <m:r>
                                  <a:rPr lang="en-US" altLang="ko-KR" b="1" i="1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𝑵</m:t>
                                </m:r>
                              </m:sup>
                              <m:e>
                                <m:r>
                                  <a:rPr lang="en-US" altLang="ko-KR" b="1" i="1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𝒈</m:t>
                                </m:r>
                                <m:r>
                                  <a:rPr lang="en-US" altLang="ko-KR" b="1" i="1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altLang="ko-KR" b="1" i="1">
                                        <a:solidFill>
                                          <a:srgbClr val="FF0000">
                                            <a:alpha val="99000"/>
                                          </a:srgb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b="1" i="1">
                                        <a:solidFill>
                                          <a:srgbClr val="FF0000">
                                            <a:alpha val="99000"/>
                                          </a:srgb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𝑿</m:t>
                                    </m:r>
                                  </m:e>
                                  <m:sub>
                                    <m:r>
                                      <a:rPr lang="en-US" altLang="ko-KR" b="1" i="1">
                                        <a:solidFill>
                                          <a:srgbClr val="FF0000">
                                            <a:alpha val="99000"/>
                                          </a:srgb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𝒊</m:t>
                                    </m:r>
                                  </m:sub>
                                </m:sSub>
                                <m:r>
                                  <a:rPr lang="en-US" altLang="ko-KR" b="1" i="1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  <m:r>
                                  <a:rPr lang="el-GR" altLang="ko-KR" b="1" i="1" smtClean="0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nary>
                          </m:e>
                        </m:d>
                      </m:e>
                    </m:nary>
                    <m:r>
                      <a:rPr lang="en-US" altLang="ko-KR" b="1" i="1" smtClean="0">
                        <a:solidFill>
                          <a:srgbClr val="FF0000">
                            <a:alpha val="99000"/>
                          </a:srgb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nary>
                      <m:naryPr>
                        <m:ctrlPr>
                          <a:rPr lang="en-US" altLang="ko-KR" b="1" i="1" smtClean="0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l-GR" altLang="ko-KR" b="1" i="1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𝜴</m:t>
                        </m:r>
                      </m:sub>
                      <m:sup/>
                      <m:e>
                        <m:r>
                          <a:rPr lang="en-US" altLang="ko-KR" b="1" i="1" smtClean="0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𝒇</m:t>
                        </m:r>
                        <m:r>
                          <a:rPr lang="en-US" altLang="ko-KR" b="1" i="1" smtClean="0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b="1" i="1" smtClean="0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  <m:r>
                          <a:rPr lang="en-US" altLang="ko-KR" b="1" i="1" smtClean="0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ko-KR" b="1" i="1">
                        <a:solidFill>
                          <a:srgbClr val="FF0000">
                            <a:alpha val="99000"/>
                          </a:srgbClr>
                        </a:solidFill>
                        <a:latin typeface="Cambria Math" panose="02040503050406030204" pitchFamily="18" charset="0"/>
                      </a:rPr>
                      <m:t>𝒅</m:t>
                    </m:r>
                    <m:r>
                      <a:rPr lang="el-GR" altLang="ko-KR" b="1" i="1">
                        <a:solidFill>
                          <a:srgbClr val="FF0000">
                            <a:alpha val="99000"/>
                          </a:srgb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𝜴</m:t>
                    </m:r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(</a:t>
                </a:r>
                <a:r>
                  <a:rPr lang="ko-KR" altLang="en-US" dirty="0"/>
                  <a:t>메트로폴리스 적분 예측</a:t>
                </a:r>
                <a:r>
                  <a:rPr lang="en-US" altLang="ko-KR" dirty="0"/>
                  <a:t>)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20C349BC-6EE9-4566-A936-116783FEBE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1639" t="-148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FCF52EA-F4B8-4A67-9D08-E59BCFD875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8773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B4009871-FB5B-4E6F-B8B9-A5063327E371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r>
                  <a:rPr lang="en-US" altLang="ko-KR" dirty="0">
                    <a:latin typeface="+mn-ea"/>
                  </a:rPr>
                  <a:t>j</a:t>
                </a:r>
                <a:r>
                  <a:rPr lang="ko-KR" altLang="en-US" dirty="0">
                    <a:latin typeface="+mn-ea"/>
                  </a:rPr>
                  <a:t> 픽셀의 이미지에 대한 함수 기여 함수 정의</a:t>
                </a:r>
                <a:endParaRPr lang="en-US" altLang="ko-KR" i="1" dirty="0">
                  <a:latin typeface="+mn-ea"/>
                </a:endParaRPr>
              </a:p>
              <a:p>
                <a:pPr marL="233362" lvl="1" indent="0">
                  <a:buNone/>
                </a:pPr>
                <a:endParaRPr lang="en-US" altLang="ko-KR" i="1" dirty="0">
                  <a:latin typeface="+mn-ea"/>
                </a:endParaRPr>
              </a:p>
              <a:p>
                <a:pPr marL="233362" lvl="1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𝑰</m:t>
                        </m:r>
                      </m:e>
                      <m:sub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l-GR" altLang="ko-KR" b="1" i="1">
                            <a:latin typeface="Cambria Math" panose="02040503050406030204" pitchFamily="18" charset="0"/>
                          </a:rPr>
                          <m:t>𝜴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𝒉</m:t>
                            </m:r>
                          </m:e>
                          <m:sub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𝒋</m:t>
                            </m:r>
                          </m:sub>
                        </m:sSub>
                        <m:d>
                          <m:dPr>
                            <m:ctrlP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𝑿</m:t>
                            </m:r>
                          </m:e>
                        </m:d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𝑳</m:t>
                        </m:r>
                        <m:d>
                          <m:dPr>
                            <m:ctrlP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𝑿</m:t>
                            </m:r>
                          </m:e>
                        </m:d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𝒅</m:t>
                        </m:r>
                      </m:e>
                    </m:nary>
                  </m:oMath>
                </a14:m>
                <a:r>
                  <a:rPr lang="el-GR" altLang="ko-KR" b="1" dirty="0">
                    <a:latin typeface="+mn-ea"/>
                  </a:rPr>
                  <a:t> </a:t>
                </a:r>
                <a14:m>
                  <m:oMath xmlns:m="http://schemas.openxmlformats.org/officeDocument/2006/math">
                    <m:r>
                      <a:rPr lang="el-GR" altLang="ko-KR" b="1" i="1">
                        <a:latin typeface="Cambria Math" panose="02040503050406030204" pitchFamily="18" charset="0"/>
                      </a:rPr>
                      <m:t>𝜴</m:t>
                    </m:r>
                  </m:oMath>
                </a14:m>
                <a:endParaRPr lang="en-US" altLang="ko-KR" b="1" dirty="0">
                  <a:latin typeface="+mn-ea"/>
                </a:endParaRPr>
              </a:p>
              <a:p>
                <a:pPr marL="233362" lvl="1" indent="0">
                  <a:buNone/>
                </a:pPr>
                <a:endParaRPr lang="en-US" altLang="ko-KR" dirty="0">
                  <a:latin typeface="+mn-ea"/>
                </a:endParaRPr>
              </a:p>
              <a:p>
                <a:pPr marL="233362" lvl="1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80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altLang="ko-KR" sz="1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ko-KR" sz="1800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ko-KR" altLang="en-US" sz="1800" dirty="0">
                    <a:latin typeface="+mn-ea"/>
                  </a:rPr>
                  <a:t> 각</a:t>
                </a:r>
                <a:r>
                  <a:rPr lang="en-US" altLang="ko-KR" sz="1800" dirty="0">
                    <a:latin typeface="+mn-ea"/>
                  </a:rPr>
                  <a:t> </a:t>
                </a:r>
                <a:r>
                  <a:rPr lang="ko-KR" altLang="en-US" sz="1800" dirty="0">
                    <a:latin typeface="+mn-ea"/>
                  </a:rPr>
                  <a:t>픽셀</a:t>
                </a:r>
                <a:endParaRPr lang="en-US" altLang="ko-KR" sz="1800" dirty="0">
                  <a:latin typeface="+mn-ea"/>
                </a:endParaRPr>
              </a:p>
              <a:p>
                <a:pPr marL="233362" lvl="1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8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altLang="ko-KR" sz="1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ko-KR" sz="1800" b="0" i="0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altLang="ko-KR" sz="1800" dirty="0">
                    <a:latin typeface="+mn-ea"/>
                  </a:rPr>
                  <a:t> </a:t>
                </a:r>
                <a:r>
                  <a:rPr lang="ko-KR" altLang="en-US" sz="1800" dirty="0">
                    <a:latin typeface="+mn-ea"/>
                  </a:rPr>
                  <a:t>재구성 필터</a:t>
                </a:r>
                <a:endParaRPr lang="en-US" altLang="ko-KR" sz="1800" dirty="0">
                  <a:latin typeface="+mn-ea"/>
                </a:endParaRPr>
              </a:p>
              <a:p>
                <a:pPr marL="233362" lvl="1" indent="0">
                  <a:buNone/>
                </a:pPr>
                <a:r>
                  <a:rPr lang="en-US" altLang="ko-KR" sz="1800" dirty="0">
                    <a:latin typeface="+mn-ea"/>
                  </a:rPr>
                  <a:t>L: </a:t>
                </a:r>
                <a:r>
                  <a:rPr lang="ko-KR" altLang="en-US" sz="1800" dirty="0">
                    <a:latin typeface="+mn-ea"/>
                  </a:rPr>
                  <a:t>방사</a:t>
                </a:r>
                <a:endParaRPr lang="en-US" altLang="ko-KR" sz="1800" dirty="0">
                  <a:latin typeface="+mn-ea"/>
                </a:endParaRPr>
              </a:p>
            </p:txBody>
          </p:sp>
        </mc:Choice>
        <mc:Fallback xmlns="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B4009871-FB5B-4E6F-B8B9-A5063327E37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1639" t="-308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29D245F-ADA3-4726-8DEA-A26C1C0936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17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380F8241-9039-4085-BC80-1C1EB0516BA0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pPr>
                  <a:lnSpc>
                    <a:spcPct val="120000"/>
                  </a:lnSpc>
                </a:pPr>
                <a:r>
                  <a:rPr lang="en-US" altLang="ko-KR" b="1" dirty="0"/>
                  <a:t>N </a:t>
                </a:r>
                <a:r>
                  <a:rPr lang="ko-KR" altLang="en-US" b="1" dirty="0"/>
                  <a:t>표본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altLang="ko-KR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ko-KR" altLang="en-US" b="1" dirty="0"/>
                  <a:t>가 특정 분포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altLang="ko-KR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altLang="ko-KR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b="1" dirty="0"/>
                  <a:t>~ p(X) </a:t>
                </a:r>
                <a:r>
                  <a:rPr lang="ko-KR" altLang="en-US" b="1" dirty="0"/>
                  <a:t>생성 될 경우</a:t>
                </a:r>
                <a:endParaRPr lang="en-US" altLang="ko-KR" b="1" dirty="0"/>
              </a:p>
              <a:p>
                <a:pPr lvl="1">
                  <a:lnSpc>
                    <a:spcPct val="120000"/>
                  </a:lnSpc>
                </a:pPr>
                <a:endParaRPr lang="en-US" altLang="ko-KR" sz="800" dirty="0"/>
              </a:p>
              <a:p>
                <a:pPr lvl="1">
                  <a:lnSpc>
                    <a:spcPct val="120000"/>
                  </a:lnSpc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altLang="ko-KR" b="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ko-KR" altLang="en-US" dirty="0"/>
                  <a:t>의 표준 </a:t>
                </a:r>
                <a:r>
                  <a:rPr lang="ko-KR" altLang="en-US" dirty="0" err="1"/>
                  <a:t>몬테카를로</a:t>
                </a:r>
                <a:r>
                  <a:rPr lang="ko-KR" altLang="en-US" dirty="0"/>
                  <a:t> 예측</a:t>
                </a:r>
                <a:endParaRPr lang="en-US" altLang="ko-KR" dirty="0"/>
              </a:p>
              <a:p>
                <a:pPr marL="233362" lvl="1" indent="0">
                  <a:lnSpc>
                    <a:spcPct val="120000"/>
                  </a:lnSpc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altLang="ko-KR" b="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l-GR" altLang="ko-KR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l-GR" altLang="ko-KR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f>
                      <m:fPr>
                        <m:ctrlPr>
                          <a:rPr lang="el-GR" altLang="ko-K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ko-KR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den>
                    </m:f>
                    <m:nary>
                      <m:naryPr>
                        <m:chr m:val="∑"/>
                        <m:ctrlPr>
                          <a:rPr lang="el-GR" altLang="ko-K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ko-KR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altLang="ko-KR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ko-KR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f>
                          <m:fPr>
                            <m:ctrlPr>
                              <a:rPr lang="el-GR" altLang="ko-KR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US" altLang="ko-KR" b="0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b="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ko-KR" b="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altLang="ko-KR" b="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b="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altLang="ko-KR" b="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num>
                          <m:den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ko-KR" b="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altLang="ko-KR" b="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ko-KR" b="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den>
                        </m:f>
                      </m:e>
                    </m:nary>
                  </m:oMath>
                </a14:m>
                <a:endParaRPr lang="en-US" altLang="ko-KR" dirty="0"/>
              </a:p>
              <a:p>
                <a:pPr marL="233362" lvl="1" indent="0">
                  <a:lnSpc>
                    <a:spcPct val="120000"/>
                  </a:lnSpc>
                  <a:buNone/>
                </a:pPr>
                <a:endParaRPr lang="en-US" altLang="ko-KR" sz="800" dirty="0"/>
              </a:p>
              <a:p>
                <a:pPr lvl="1">
                  <a:lnSpc>
                    <a:spcPct val="120000"/>
                  </a:lnSpc>
                  <a:buFontTx/>
                  <a:buChar char="-"/>
                </a:pPr>
                <a:r>
                  <a:rPr lang="ko-KR" altLang="en-US" dirty="0"/>
                  <a:t>스칼라 기여함수 </a:t>
                </a:r>
                <a:r>
                  <a:rPr lang="en-US" altLang="ko-KR" dirty="0"/>
                  <a:t>I(X)</a:t>
                </a:r>
                <a:r>
                  <a:rPr lang="ko-KR" altLang="en-US" dirty="0"/>
                  <a:t>로 표본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ko-KR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ko-KR" altLang="en-US" dirty="0"/>
                  <a:t>의 연속을 </a:t>
                </a:r>
                <a:r>
                  <a:rPr lang="en-US" altLang="ko-KR" dirty="0"/>
                  <a:t>I</a:t>
                </a:r>
                <a:r>
                  <a:rPr lang="ko-KR" altLang="en-US" dirty="0"/>
                  <a:t>분포에서 생성</a:t>
                </a:r>
                <a:r>
                  <a:rPr lang="en-US" altLang="ko-KR" dirty="0"/>
                  <a:t>, I</a:t>
                </a:r>
                <a:r>
                  <a:rPr lang="ko-KR" altLang="en-US" dirty="0"/>
                  <a:t>의 정규화 버전</a:t>
                </a:r>
                <a:endParaRPr lang="en-US" altLang="ko-KR" dirty="0"/>
              </a:p>
              <a:p>
                <a:pPr marL="233362" lvl="1" indent="0">
                  <a:lnSpc>
                    <a:spcPct val="120000"/>
                  </a:lnSpc>
                  <a:buNone/>
                </a:pPr>
                <a:r>
                  <a:rPr lang="en-US" altLang="ko-KR" dirty="0"/>
                  <a:t>p(X)=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nary>
                          <m:naryPr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l-GR" altLang="ko-KR" b="0" i="1">
                                <a:latin typeface="Cambria Math" panose="02040503050406030204" pitchFamily="18" charset="0"/>
                              </a:rPr>
                              <m:t>𝛺</m:t>
                            </m:r>
                          </m:sub>
                          <m:sup/>
                          <m:e>
                            <m:r>
                              <a:rPr lang="en-US" altLang="ko-KR" b="0" i="1">
                                <a:latin typeface="Cambria Math" panose="02040503050406030204" pitchFamily="18" charset="0"/>
                              </a:rPr>
                              <m:t>𝐼</m:t>
                            </m:r>
                            <m:d>
                              <m:d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ko-KR" b="0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d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el-GR" altLang="ko-KR" b="0" i="1">
                                <a:latin typeface="Cambria Math" panose="02040503050406030204" pitchFamily="18" charset="0"/>
                              </a:rPr>
                              <m:t>𝛺</m:t>
                            </m:r>
                          </m:e>
                        </m:nary>
                      </m:den>
                    </m:f>
                  </m:oMath>
                </a14:m>
                <a:endParaRPr lang="en-US" altLang="ko-KR" dirty="0"/>
              </a:p>
              <a:p>
                <a:pPr marL="233362" lvl="1" indent="0">
                  <a:lnSpc>
                    <a:spcPct val="120000"/>
                  </a:lnSpc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1" i="1" smtClean="0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𝑰</m:t>
                        </m:r>
                      </m:e>
                      <m:sub>
                        <m:r>
                          <a:rPr lang="en-US" altLang="ko-KR" b="1" i="1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</m:oMath>
                </a14:m>
                <a:r>
                  <a:rPr lang="el-GR" altLang="ko-KR" b="1" dirty="0">
                    <a:solidFill>
                      <a:srgbClr val="FF0000">
                        <a:alpha val="99000"/>
                      </a:srgbClr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l-GR" altLang="ko-KR" b="1" i="1">
                        <a:solidFill>
                          <a:srgbClr val="FF0000">
                            <a:alpha val="99000"/>
                          </a:srgb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f>
                      <m:fPr>
                        <m:ctrlPr>
                          <a:rPr lang="el-GR" altLang="ko-KR" b="1" i="1" smtClean="0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b="1" i="1" smtClean="0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altLang="ko-KR" b="1" i="1" smtClean="0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𝑵</m:t>
                        </m:r>
                      </m:den>
                    </m:f>
                    <m:nary>
                      <m:naryPr>
                        <m:chr m:val="∑"/>
                        <m:ctrlPr>
                          <a:rPr lang="el-GR" altLang="ko-KR" b="1" i="1" smtClean="0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ko-KR" b="1" i="1" smtClean="0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𝒊</m:t>
                        </m:r>
                        <m:r>
                          <a:rPr lang="en-US" altLang="ko-KR" b="1" i="1" smtClean="0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b="1" i="1" smtClean="0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sub>
                      <m:sup>
                        <m:r>
                          <a:rPr lang="en-US" altLang="ko-KR" b="1" i="1" smtClean="0">
                            <a:solidFill>
                              <a:srgbClr val="FF000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𝑵</m:t>
                        </m:r>
                      </m:sup>
                      <m:e>
                        <m:f>
                          <m:fPr>
                            <m:ctrlPr>
                              <a:rPr lang="el-GR" altLang="ko-KR" b="1" i="1" smtClean="0">
                                <a:solidFill>
                                  <a:srgbClr val="FF000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altLang="ko-KR" b="1" i="1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1" i="1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</a:rPr>
                                  <m:t>𝒉</m:t>
                                </m:r>
                              </m:e>
                              <m:sub>
                                <m:r>
                                  <a:rPr lang="en-US" altLang="ko-KR" b="1" i="1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</a:rPr>
                                  <m:t>𝒋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ko-KR" b="1" i="1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ko-KR" b="1" i="1">
                                        <a:solidFill>
                                          <a:srgbClr val="FF0000">
                                            <a:alpha val="99000"/>
                                          </a:srgb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b="1" i="1">
                                        <a:solidFill>
                                          <a:srgbClr val="FF0000">
                                            <a:alpha val="99000"/>
                                          </a:srgb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𝑿</m:t>
                                    </m:r>
                                  </m:e>
                                  <m:sub>
                                    <m:r>
                                      <a:rPr lang="en-US" altLang="ko-KR" b="1" i="1">
                                        <a:solidFill>
                                          <a:srgbClr val="FF0000">
                                            <a:alpha val="99000"/>
                                          </a:srgb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𝒊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altLang="ko-KR" b="1" i="1">
                                <a:solidFill>
                                  <a:srgbClr val="FF000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</a:rPr>
                              <m:t>𝑳</m:t>
                            </m:r>
                            <m:d>
                              <m:dPr>
                                <m:ctrlPr>
                                  <a:rPr lang="en-US" altLang="ko-KR" b="1" i="1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ko-KR" b="1" i="1">
                                        <a:solidFill>
                                          <a:srgbClr val="FF0000">
                                            <a:alpha val="99000"/>
                                          </a:srgb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b="1" i="1">
                                        <a:solidFill>
                                          <a:srgbClr val="FF0000">
                                            <a:alpha val="99000"/>
                                          </a:srgb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𝑿</m:t>
                                    </m:r>
                                  </m:e>
                                  <m:sub>
                                    <m:r>
                                      <a:rPr lang="en-US" altLang="ko-KR" b="1" i="1">
                                        <a:solidFill>
                                          <a:srgbClr val="FF0000">
                                            <a:alpha val="99000"/>
                                          </a:srgb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𝒊</m:t>
                                    </m:r>
                                  </m:sub>
                                </m:sSub>
                              </m:e>
                            </m:d>
                          </m:num>
                          <m:den>
                            <m:r>
                              <a:rPr lang="en-US" altLang="ko-KR" b="1" i="1" smtClean="0">
                                <a:solidFill>
                                  <a:srgbClr val="FF000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𝑰</m:t>
                            </m:r>
                            <m:r>
                              <a:rPr lang="en-US" altLang="ko-KR" b="1" i="1" smtClean="0">
                                <a:solidFill>
                                  <a:srgbClr val="FF000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ko-KR" b="1" i="1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1" i="1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𝑿</m:t>
                                </m:r>
                              </m:e>
                              <m:sub>
                                <m:r>
                                  <a:rPr lang="en-US" altLang="ko-KR" b="1" i="1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𝒊</m:t>
                                </m:r>
                              </m:sub>
                            </m:sSub>
                            <m:r>
                              <a:rPr lang="en-US" altLang="ko-KR" b="1" i="1" smtClean="0">
                                <a:solidFill>
                                  <a:srgbClr val="FF000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den>
                        </m:f>
                        <m:d>
                          <m:dPr>
                            <m:ctrlPr>
                              <a:rPr lang="el-GR" altLang="ko-KR" b="1" i="1" smtClean="0">
                                <a:solidFill>
                                  <a:srgbClr val="FF000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nary>
                              <m:naryPr>
                                <m:ctrlPr>
                                  <a:rPr lang="el-GR" altLang="ko-KR" b="1" i="1" smtClean="0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l-GR" altLang="ko-KR" b="1" i="1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</a:rPr>
                                  <m:t>𝜴</m:t>
                                </m:r>
                              </m:sub>
                              <m:sup/>
                              <m:e>
                                <m:r>
                                  <a:rPr lang="en-US" altLang="ko-KR" b="1" i="1" smtClean="0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𝑰</m:t>
                                </m:r>
                                <m:d>
                                  <m:dPr>
                                    <m:ctrlPr>
                                      <a:rPr lang="en-US" altLang="ko-KR" b="1" i="1" smtClean="0">
                                        <a:solidFill>
                                          <a:srgbClr val="FF0000">
                                            <a:alpha val="99000"/>
                                          </a:srgb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ko-KR" b="1" i="1" smtClean="0">
                                        <a:solidFill>
                                          <a:srgbClr val="FF0000">
                                            <a:alpha val="99000"/>
                                          </a:srgb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𝑿</m:t>
                                    </m:r>
                                  </m:e>
                                </m:d>
                                <m:r>
                                  <a:rPr lang="en-US" altLang="ko-KR" b="1" i="1" smtClean="0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𝒅</m:t>
                                </m:r>
                                <m:r>
                                  <a:rPr lang="el-GR" altLang="ko-KR" b="1" i="1">
                                    <a:solidFill>
                                      <a:srgbClr val="FF000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</a:rPr>
                                  <m:t>𝜴</m:t>
                                </m:r>
                              </m:e>
                            </m:nary>
                          </m:e>
                        </m:d>
                      </m:e>
                    </m:nary>
                  </m:oMath>
                </a14:m>
                <a:endParaRPr lang="en-US" altLang="ko-KR" b="1" dirty="0"/>
              </a:p>
            </p:txBody>
          </p:sp>
        </mc:Choice>
        <mc:Fallback xmlns="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380F8241-9039-4085-BC80-1C1EB0516BA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1639" t="-148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A53086B-596F-4BB2-9E40-1F1FFFECE1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569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207BA06E-4AA3-40D8-84F1-B83F8B849929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pPr>
                  <a:lnSpc>
                    <a:spcPct val="120000"/>
                  </a:lnSpc>
                </a:pPr>
                <a:r>
                  <a:rPr lang="en-US" altLang="ko-KR" dirty="0"/>
                  <a:t>I</a:t>
                </a:r>
                <a:r>
                  <a:rPr lang="ko-KR" altLang="en-US" dirty="0"/>
                  <a:t>의 전체 </a:t>
                </a:r>
                <a:r>
                  <a:rPr lang="ko-KR" altLang="en-US" dirty="0" err="1"/>
                  <a:t>정의역</a:t>
                </a:r>
                <a:r>
                  <a:rPr lang="el-GR" altLang="ko-KR" dirty="0"/>
                  <a:t> </a:t>
                </a:r>
                <a14:m>
                  <m:oMath xmlns:m="http://schemas.openxmlformats.org/officeDocument/2006/math">
                    <m:r>
                      <a:rPr lang="el-GR" altLang="ko-KR" i="1">
                        <a:latin typeface="Cambria Math" panose="02040503050406030204" pitchFamily="18" charset="0"/>
                      </a:rPr>
                      <m:t>𝛺</m:t>
                    </m:r>
                  </m:oMath>
                </a14:m>
                <a:r>
                  <a:rPr lang="ko-KR" altLang="en-US" dirty="0"/>
                  <a:t> 대한 적분 </a:t>
                </a:r>
                <a:endParaRPr lang="en-US" altLang="ko-KR" dirty="0"/>
              </a:p>
              <a:p>
                <a:pPr lvl="1">
                  <a:lnSpc>
                    <a:spcPct val="120000"/>
                  </a:lnSpc>
                  <a:buFontTx/>
                  <a:buChar char="-"/>
                </a:pPr>
                <a:r>
                  <a:rPr lang="ko-KR" altLang="en-US" dirty="0"/>
                  <a:t>메트로폴리스 표본화를 표본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ko-KR" altLang="en-US" dirty="0"/>
                  <a:t>를 스칼라 기여함수 </a:t>
                </a:r>
                <a:r>
                  <a:rPr lang="en-US" altLang="ko-KR" dirty="0"/>
                  <a:t>I</a:t>
                </a:r>
                <a:r>
                  <a:rPr lang="ko-KR" altLang="en-US" dirty="0"/>
                  <a:t>의 분포에서 생성</a:t>
                </a:r>
                <a:endParaRPr lang="en-US" altLang="ko-KR" dirty="0"/>
              </a:p>
              <a:p>
                <a:pPr marL="233362" lvl="1" indent="0">
                  <a:lnSpc>
                    <a:spcPct val="12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ko-KR" sz="1800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altLang="ko-KR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US" altLang="ko-KR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altLang="ko-KR" sz="18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  <m:d>
                            <m:dPr>
                              <m:ctrlPr>
                                <a:rPr lang="en-US" altLang="ko-KR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18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  <m:r>
                            <a:rPr lang="en-US" altLang="ko-KR" sz="1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l-GR" altLang="ko-KR" sz="1800" i="1">
                              <a:latin typeface="Cambria Math" panose="02040503050406030204" pitchFamily="18" charset="0"/>
                            </a:rPr>
                            <m:t>𝛺</m:t>
                          </m:r>
                        </m:e>
                      </m:nary>
                    </m:oMath>
                  </m:oMathPara>
                </a14:m>
                <a:endParaRPr lang="en-US" altLang="ko-KR" b="0" i="1" dirty="0">
                  <a:latin typeface="Cambria Math" panose="02040503050406030204" pitchFamily="18" charset="0"/>
                </a:endParaRPr>
              </a:p>
              <a:p>
                <a:pPr marL="233362" lvl="1" indent="0">
                  <a:lnSpc>
                    <a:spcPct val="120000"/>
                  </a:lnSpc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2800" b="1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2800" b="1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𝒃</m:t>
                        </m:r>
                      </m:num>
                      <m:den>
                        <m:r>
                          <a:rPr lang="en-US" altLang="ko-KR" sz="2800" b="1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sz="2800" b="1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𝑵</m:t>
                        </m:r>
                      </m:den>
                    </m:f>
                    <m:f>
                      <m:fPr>
                        <m:ctrlPr>
                          <a:rPr lang="el-GR" altLang="ko-KR" sz="2800" b="1" i="1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ko-KR" sz="2800" b="1" i="1">
                                <a:solidFill>
                                  <a:srgbClr val="0070C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2800" b="1" i="1">
                                <a:solidFill>
                                  <a:srgbClr val="0070C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</a:rPr>
                              <m:t>𝒉</m:t>
                            </m:r>
                          </m:e>
                          <m:sub>
                            <m:r>
                              <a:rPr lang="en-US" altLang="ko-KR" sz="2800" b="1" i="1">
                                <a:solidFill>
                                  <a:srgbClr val="0070C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</a:rPr>
                              <m:t>𝒋</m:t>
                            </m:r>
                          </m:sub>
                        </m:sSub>
                        <m:d>
                          <m:dPr>
                            <m:ctrlPr>
                              <a:rPr lang="en-US" altLang="ko-KR" sz="2800" b="1" i="1">
                                <a:solidFill>
                                  <a:srgbClr val="0070C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ko-KR" sz="2800" b="1" i="1">
                                    <a:solidFill>
                                      <a:srgbClr val="0070C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2800" b="1" i="1">
                                    <a:solidFill>
                                      <a:srgbClr val="0070C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𝑿</m:t>
                                </m:r>
                              </m:e>
                              <m:sub>
                                <m:r>
                                  <a:rPr lang="en-US" altLang="ko-KR" sz="2800" b="1" i="1">
                                    <a:solidFill>
                                      <a:srgbClr val="0070C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𝒊</m:t>
                                </m:r>
                              </m:sub>
                            </m:sSub>
                          </m:e>
                        </m:d>
                        <m:r>
                          <a:rPr lang="en-US" altLang="ko-KR" sz="2800" b="1" i="1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𝑳</m:t>
                        </m:r>
                        <m:d>
                          <m:dPr>
                            <m:ctrlPr>
                              <a:rPr lang="en-US" altLang="ko-KR" sz="2800" b="1" i="1">
                                <a:solidFill>
                                  <a:srgbClr val="0070C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ko-KR" sz="2800" b="1" i="1">
                                    <a:solidFill>
                                      <a:srgbClr val="0070C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2800" b="1" i="1">
                                    <a:solidFill>
                                      <a:srgbClr val="0070C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𝑿</m:t>
                                </m:r>
                              </m:e>
                              <m:sub>
                                <m:r>
                                  <a:rPr lang="en-US" altLang="ko-KR" sz="2800" b="1" i="1">
                                    <a:solidFill>
                                      <a:srgbClr val="0070C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𝒊</m:t>
                                </m:r>
                              </m:sub>
                            </m:sSub>
                          </m:e>
                        </m:d>
                      </m:num>
                      <m:den>
                        <m:r>
                          <a:rPr lang="en-US" altLang="ko-KR" sz="2800" b="1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𝑰</m:t>
                        </m:r>
                        <m:r>
                          <a:rPr lang="en-US" altLang="ko-KR" sz="2800" b="1" i="1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ko-KR" sz="2800" b="1" i="1">
                                <a:solidFill>
                                  <a:srgbClr val="0070C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2800" b="1" i="1">
                                <a:solidFill>
                                  <a:srgbClr val="0070C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𝑿</m:t>
                            </m:r>
                          </m:e>
                          <m:sub>
                            <m:r>
                              <a:rPr lang="en-US" altLang="ko-KR" sz="2800" b="1" i="1">
                                <a:solidFill>
                                  <a:srgbClr val="0070C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r>
                          <a:rPr lang="en-US" altLang="ko-KR" sz="2800" b="1" i="1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ko-KR" altLang="en-US" sz="2800" b="1" dirty="0">
                    <a:solidFill>
                      <a:srgbClr val="0070C0">
                        <a:alpha val="99000"/>
                      </a:srgbClr>
                    </a:solidFill>
                  </a:rPr>
                  <a:t> </a:t>
                </a:r>
                <a:r>
                  <a:rPr lang="en-US" altLang="ko-KR" sz="2800" b="1" dirty="0">
                    <a:solidFill>
                      <a:srgbClr val="0070C0">
                        <a:alpha val="99000"/>
                      </a:srgbClr>
                    </a:solidFill>
                  </a:rPr>
                  <a:t>(</a:t>
                </a:r>
                <a:r>
                  <a:rPr lang="ko-KR" altLang="en-US" sz="2800" b="1" dirty="0">
                    <a:solidFill>
                      <a:srgbClr val="0070C0">
                        <a:alpha val="99000"/>
                      </a:srgbClr>
                    </a:solidFill>
                  </a:rPr>
                  <a:t>각 표본에 기여하는 픽셀</a:t>
                </a:r>
                <a:r>
                  <a:rPr lang="en-US" altLang="ko-KR" sz="2800" b="1" dirty="0">
                    <a:solidFill>
                      <a:srgbClr val="0070C0">
                        <a:alpha val="99000"/>
                      </a:srgbClr>
                    </a:solidFill>
                  </a:rPr>
                  <a:t>)</a:t>
                </a:r>
              </a:p>
              <a:p>
                <a:pPr marL="233362" lvl="1" indent="0">
                  <a:lnSpc>
                    <a:spcPct val="120000"/>
                  </a:lnSpc>
                  <a:buNone/>
                </a:pPr>
                <a:endParaRPr lang="en-US" altLang="ko-KR" dirty="0"/>
              </a:p>
              <a:p>
                <a:pPr marL="233362" lvl="1" indent="0">
                  <a:lnSpc>
                    <a:spcPct val="120000"/>
                  </a:lnSpc>
                  <a:buNone/>
                </a:pPr>
                <a:r>
                  <a:rPr lang="ko-KR" altLang="en-US" b="1" dirty="0">
                    <a:solidFill>
                      <a:srgbClr val="FF0000">
                        <a:alpha val="99000"/>
                      </a:srgbClr>
                    </a:solidFill>
                  </a:rPr>
                  <a:t>밝은 픽셀은 어두운 픽셀에 비해 더 많은 표본이 기여 </a:t>
                </a:r>
                <a:r>
                  <a:rPr lang="en-US" altLang="ko-KR" b="1" dirty="0">
                    <a:solidFill>
                      <a:srgbClr val="FF0000">
                        <a:alpha val="99000"/>
                      </a:srgbClr>
                    </a:solidFill>
                  </a:rPr>
                  <a:t>-&gt; </a:t>
                </a:r>
                <a:r>
                  <a:rPr lang="ko-KR" altLang="en-US" b="1" dirty="0">
                    <a:solidFill>
                      <a:srgbClr val="FF0000">
                        <a:alpha val="99000"/>
                      </a:srgbClr>
                    </a:solidFill>
                  </a:rPr>
                  <a:t>더 큰 값을 갖는다</a:t>
                </a:r>
                <a:endParaRPr lang="en-US" altLang="ko-KR" b="1" dirty="0">
                  <a:solidFill>
                    <a:srgbClr val="FF0000">
                      <a:alpha val="99000"/>
                    </a:srgbClr>
                  </a:solidFill>
                </a:endParaRPr>
              </a:p>
              <a:p>
                <a:pPr marL="233362" lvl="1" indent="0">
                  <a:lnSpc>
                    <a:spcPct val="120000"/>
                  </a:lnSpc>
                  <a:buNone/>
                </a:pPr>
                <a:r>
                  <a:rPr lang="en-US" altLang="ko-KR" sz="2000" dirty="0"/>
                  <a:t>(L()/I()</a:t>
                </a:r>
                <a:r>
                  <a:rPr lang="ko-KR" altLang="en-US" sz="2000" dirty="0"/>
                  <a:t>의 비율이 일반적으로 같은 크기라면</a:t>
                </a:r>
                <a:r>
                  <a:rPr lang="en-US" altLang="ko-KR" sz="2000" dirty="0"/>
                  <a:t>)</a:t>
                </a:r>
                <a:endParaRPr lang="ko-KR" altLang="en-US" sz="2000" dirty="0"/>
              </a:p>
            </p:txBody>
          </p:sp>
        </mc:Choice>
        <mc:Fallback xmlns="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207BA06E-4AA3-40D8-84F1-B83F8B84992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1639" t="-148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ADB0ACC-A7FD-4F56-B0FB-843F358141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3328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33BD6C-B83F-4358-BD98-DB9EA2F3A7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MLTSample</a:t>
            </a:r>
            <a:r>
              <a:rPr lang="ko-KR" altLang="en-US" dirty="0"/>
              <a:t> 구조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FAA1004-87B6-452B-BE1B-365E2C57BF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16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3F386C9-2CEF-4D24-98A1-12812ABCF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366" y="2118191"/>
            <a:ext cx="3800475" cy="3028950"/>
          </a:xfrm>
          <a:prstGeom prst="rect">
            <a:avLst/>
          </a:prstGeom>
        </p:spPr>
      </p:pic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7949473C-4212-4FD3-885F-4F9C1B6ED846}"/>
              </a:ext>
            </a:extLst>
          </p:cNvPr>
          <p:cNvSpPr txBox="1">
            <a:spLocks/>
          </p:cNvSpPr>
          <p:nvPr/>
        </p:nvSpPr>
        <p:spPr>
          <a:xfrm>
            <a:off x="5487606" y="2118191"/>
            <a:ext cx="6081677" cy="30289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84163" marR="0" indent="-284163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"/>
              <a:tabLst/>
              <a:defRPr sz="2800" kern="1200" spc="-7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7525" marR="0" indent="-233363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"/>
              <a:tabLst/>
              <a:defRPr sz="2400" kern="1200" spc="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41363" marR="0" indent="-223838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"/>
              <a:tabLst/>
              <a:defRPr sz="2000" kern="1200" spc="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marR="0" indent="-173038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"/>
              <a:tabLst/>
              <a:defRPr sz="2000" kern="1200" spc="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87438" marR="0" indent="-173038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"/>
              <a:tabLst/>
              <a:defRPr sz="2000" kern="1200" spc="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ko-KR" sz="1800" dirty="0" err="1"/>
              <a:t>PathSample</a:t>
            </a:r>
            <a:endParaRPr lang="en-US" altLang="ko-KR" sz="1800" dirty="0"/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ko-KR" altLang="en-US" sz="1600" dirty="0">
                <a:solidFill>
                  <a:schemeClr val="bg2">
                    <a:alpha val="99000"/>
                  </a:schemeClr>
                </a:solidFill>
              </a:rPr>
              <a:t>표면의 교차점 경로를 생성할 때 사용</a:t>
            </a:r>
            <a:endParaRPr lang="en-US" altLang="ko-KR" sz="1600" dirty="0">
              <a:solidFill>
                <a:schemeClr val="bg2">
                  <a:alpha val="99000"/>
                </a:schemeClr>
              </a:solidFill>
            </a:endParaRPr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en-US" altLang="ko-KR" sz="1600" b="1" dirty="0" err="1"/>
              <a:t>rrSample</a:t>
            </a:r>
            <a:r>
              <a:rPr lang="en-US" altLang="ko-KR" sz="1600" dirty="0"/>
              <a:t> : </a:t>
            </a:r>
            <a:r>
              <a:rPr lang="ko-KR" altLang="en-US" sz="1600" dirty="0"/>
              <a:t>러시안 </a:t>
            </a:r>
            <a:r>
              <a:rPr lang="ko-KR" altLang="en-US" sz="1600" dirty="0" err="1"/>
              <a:t>룰렛으로</a:t>
            </a:r>
            <a:r>
              <a:rPr lang="ko-KR" altLang="en-US" sz="1600" dirty="0"/>
              <a:t> 경로 종료</a:t>
            </a:r>
            <a:endParaRPr lang="en-US" altLang="ko-KR" sz="1600" dirty="0"/>
          </a:p>
          <a:p>
            <a:pPr>
              <a:lnSpc>
                <a:spcPct val="120000"/>
              </a:lnSpc>
              <a:buFontTx/>
              <a:buChar char="-"/>
            </a:pPr>
            <a:endParaRPr lang="en-US" altLang="ko-KR" sz="800" dirty="0"/>
          </a:p>
          <a:p>
            <a:pPr>
              <a:lnSpc>
                <a:spcPct val="120000"/>
              </a:lnSpc>
            </a:pPr>
            <a:r>
              <a:rPr lang="en-US" altLang="ko-KR" sz="1800" dirty="0" err="1"/>
              <a:t>LightingSample</a:t>
            </a:r>
            <a:endParaRPr lang="en-US" altLang="ko-KR" sz="1800" dirty="0"/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ko-KR" altLang="en-US" sz="1600" dirty="0">
                <a:solidFill>
                  <a:schemeClr val="bg2">
                    <a:alpha val="99000"/>
                  </a:schemeClr>
                </a:solidFill>
              </a:rPr>
              <a:t>직접 조명을 다중 중요도 표본화 계산하는 데 필요한 정보</a:t>
            </a:r>
            <a:endParaRPr lang="en-US" altLang="ko-KR" sz="1600" dirty="0">
              <a:solidFill>
                <a:schemeClr val="bg2">
                  <a:alpha val="99000"/>
                </a:schemeClr>
              </a:solidFill>
            </a:endParaRPr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en-US" altLang="ko-KR" sz="1600" b="1" dirty="0" err="1"/>
              <a:t>BSDFSample</a:t>
            </a:r>
            <a:r>
              <a:rPr lang="en-US" altLang="ko-KR" sz="1600" dirty="0"/>
              <a:t> : </a:t>
            </a:r>
            <a:r>
              <a:rPr lang="en-US" altLang="ko-KR" sz="1600" dirty="0" err="1"/>
              <a:t>BSDF</a:t>
            </a:r>
            <a:r>
              <a:rPr lang="ko-KR" altLang="en-US" sz="1600" dirty="0"/>
              <a:t>로 </a:t>
            </a:r>
            <a:r>
              <a:rPr lang="ko-KR" altLang="en-US" sz="1600" dirty="0" err="1"/>
              <a:t>뱡향을</a:t>
            </a:r>
            <a:r>
              <a:rPr lang="ko-KR" altLang="en-US" sz="1600" dirty="0"/>
              <a:t> 표본화</a:t>
            </a:r>
            <a:endParaRPr lang="en-US" altLang="ko-KR" sz="1600" dirty="0"/>
          </a:p>
          <a:p>
            <a:pPr>
              <a:lnSpc>
                <a:spcPct val="120000"/>
              </a:lnSpc>
              <a:buFontTx/>
              <a:buChar char="-"/>
            </a:pPr>
            <a:endParaRPr lang="ko-KR" altLang="en-US" sz="1800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FFE1B75F-43F5-4A3E-B802-333865BCE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248" y="543951"/>
            <a:ext cx="11151917" cy="664797"/>
          </a:xfrm>
        </p:spPr>
        <p:txBody>
          <a:bodyPr/>
          <a:lstStyle/>
          <a:p>
            <a:r>
              <a:rPr lang="en-US" altLang="ko-KR" sz="4800" b="1" dirty="0"/>
              <a:t>Code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77767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FAA1004-87B6-452B-BE1B-365E2C57BF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17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0EB2A4A-25FF-4D6F-9C55-2D9EC1F123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512" y="1954088"/>
            <a:ext cx="6524625" cy="2733675"/>
          </a:xfrm>
          <a:prstGeom prst="rect">
            <a:avLst/>
          </a:prstGeom>
        </p:spPr>
      </p:pic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33BD6C-B83F-4358-BD98-DB9EA2F3A7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14484" y="2483919"/>
            <a:ext cx="4002303" cy="992701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bg2">
                    <a:alpha val="99000"/>
                  </a:schemeClr>
                </a:solidFill>
              </a:rPr>
              <a:t>임의의 길이의 빛 전송 경로를 지원 </a:t>
            </a:r>
            <a:endParaRPr lang="en-US" altLang="ko-KR" sz="1800" dirty="0">
              <a:solidFill>
                <a:schemeClr val="bg2">
                  <a:alpha val="99000"/>
                </a:schemeClr>
              </a:solidFill>
            </a:endParaRPr>
          </a:p>
          <a:p>
            <a:pPr marL="0" indent="0">
              <a:buNone/>
            </a:pPr>
            <a:r>
              <a:rPr lang="ko-KR" altLang="en-US" sz="1800" dirty="0">
                <a:solidFill>
                  <a:schemeClr val="bg2">
                    <a:alpha val="99000"/>
                  </a:schemeClr>
                </a:solidFill>
              </a:rPr>
              <a:t>표본 배열 길이 조절</a:t>
            </a:r>
            <a:endParaRPr lang="en-US" altLang="ko-KR" sz="1800" dirty="0">
              <a:solidFill>
                <a:schemeClr val="bg2">
                  <a:alpha val="99000"/>
                </a:schemeClr>
              </a:solidFill>
            </a:endParaRP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1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865E191-F7C4-4AAD-B677-8DE6C58927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0041" y="1119878"/>
            <a:ext cx="11151917" cy="4944532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ko-KR" sz="2400" dirty="0" err="1"/>
              <a:t>MTLSample</a:t>
            </a:r>
            <a:endParaRPr lang="en-US" altLang="ko-KR" sz="2400" dirty="0"/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en-US" altLang="ko-KR" sz="2000" dirty="0" err="1"/>
              <a:t>cameraSample</a:t>
            </a:r>
            <a:endParaRPr lang="en-US" altLang="ko-KR" sz="2000" dirty="0"/>
          </a:p>
          <a:p>
            <a:pPr marL="457200" lvl="2" indent="0">
              <a:lnSpc>
                <a:spcPct val="120000"/>
              </a:lnSpc>
              <a:buNone/>
            </a:pPr>
            <a:r>
              <a:rPr lang="ko-KR" altLang="en-US" sz="1600" dirty="0"/>
              <a:t>카메라를 떠나는 초기 광선을 계산하는 데 사용</a:t>
            </a:r>
            <a:endParaRPr lang="en-US" altLang="ko-KR" sz="1600" dirty="0"/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en-US" altLang="ko-KR" sz="2000" dirty="0" err="1"/>
              <a:t>lightNumSample</a:t>
            </a:r>
            <a:endParaRPr lang="en-US" altLang="ko-KR" sz="2000" dirty="0"/>
          </a:p>
          <a:p>
            <a:pPr marL="457200" lvl="2" indent="0">
              <a:lnSpc>
                <a:spcPct val="120000"/>
              </a:lnSpc>
              <a:buNone/>
            </a:pPr>
            <a:r>
              <a:rPr lang="ko-KR" altLang="en-US" sz="1600" dirty="0"/>
              <a:t>양방향 경로 추적 사용시 어떤 광원으로 경로를 시작할지 선택하는데 사용</a:t>
            </a:r>
            <a:endParaRPr lang="en-US" altLang="ko-KR" sz="1600" dirty="0"/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en-US" altLang="ko-KR" sz="2000" dirty="0" err="1"/>
              <a:t>lightRaySamples</a:t>
            </a:r>
            <a:endParaRPr lang="en-US" altLang="ko-KR" sz="2000" dirty="0"/>
          </a:p>
          <a:p>
            <a:pPr marL="457200" lvl="2" indent="0">
              <a:lnSpc>
                <a:spcPct val="120000"/>
              </a:lnSpc>
              <a:buNone/>
            </a:pPr>
            <a:r>
              <a:rPr lang="ko-KR" altLang="en-US" sz="1600" dirty="0"/>
              <a:t>빛을 떠나는 초기 광선을 생성하는데 사용</a:t>
            </a:r>
            <a:endParaRPr lang="en-US" altLang="ko-KR" sz="1600" dirty="0"/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en-US" altLang="ko-KR" sz="2000" b="1" dirty="0" err="1">
                <a:solidFill>
                  <a:schemeClr val="bg2">
                    <a:alpha val="99000"/>
                  </a:schemeClr>
                </a:solidFill>
              </a:rPr>
              <a:t>cameraPathSamples</a:t>
            </a:r>
            <a:endParaRPr lang="en-US" altLang="ko-KR" sz="2000" b="1" dirty="0">
              <a:solidFill>
                <a:schemeClr val="bg2">
                  <a:alpha val="99000"/>
                </a:schemeClr>
              </a:solidFill>
            </a:endParaRPr>
          </a:p>
          <a:p>
            <a:pPr marL="457200" lvl="2" indent="0">
              <a:lnSpc>
                <a:spcPct val="120000"/>
              </a:lnSpc>
              <a:buNone/>
            </a:pPr>
            <a:r>
              <a:rPr lang="ko-KR" altLang="en-US" sz="1600" dirty="0"/>
              <a:t>카메라에서 경로를 생성하는데 사용</a:t>
            </a:r>
            <a:endParaRPr lang="en-US" altLang="ko-KR" sz="1600" dirty="0"/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en-US" altLang="ko-KR" sz="2000" b="1" dirty="0" err="1">
                <a:solidFill>
                  <a:schemeClr val="bg2">
                    <a:alpha val="99000"/>
                  </a:schemeClr>
                </a:solidFill>
              </a:rPr>
              <a:t>lightPathSamples</a:t>
            </a:r>
            <a:endParaRPr lang="en-US" altLang="ko-KR" sz="2000" b="1" dirty="0">
              <a:solidFill>
                <a:schemeClr val="bg2">
                  <a:alpha val="99000"/>
                </a:schemeClr>
              </a:solidFill>
            </a:endParaRPr>
          </a:p>
          <a:p>
            <a:pPr marL="457200" lvl="2" indent="0">
              <a:lnSpc>
                <a:spcPct val="120000"/>
              </a:lnSpc>
              <a:buNone/>
            </a:pPr>
            <a:r>
              <a:rPr lang="ko-KR" altLang="en-US" sz="1600" dirty="0"/>
              <a:t>빛을</a:t>
            </a:r>
            <a:r>
              <a:rPr lang="en-US" altLang="ko-KR" sz="1600" dirty="0"/>
              <a:t> </a:t>
            </a:r>
            <a:r>
              <a:rPr lang="ko-KR" altLang="en-US" sz="1600" dirty="0"/>
              <a:t>떠나는 경로의 정점을 생성하는데 사용</a:t>
            </a:r>
            <a:endParaRPr lang="en-US" altLang="ko-KR" sz="1600" dirty="0"/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en-US" altLang="ko-KR" sz="2000" b="1" dirty="0" err="1">
                <a:solidFill>
                  <a:schemeClr val="bg2">
                    <a:alpha val="99000"/>
                  </a:schemeClr>
                </a:solidFill>
              </a:rPr>
              <a:t>lightingSamples</a:t>
            </a:r>
            <a:endParaRPr lang="en-US" altLang="ko-KR" sz="2000" b="1" dirty="0">
              <a:solidFill>
                <a:schemeClr val="bg2">
                  <a:alpha val="99000"/>
                </a:schemeClr>
              </a:solidFill>
            </a:endParaRPr>
          </a:p>
          <a:p>
            <a:pPr marL="457200" lvl="2" indent="0">
              <a:lnSpc>
                <a:spcPct val="120000"/>
              </a:lnSpc>
              <a:buNone/>
            </a:pPr>
            <a:r>
              <a:rPr lang="ko-KR" altLang="en-US" sz="1600" dirty="0"/>
              <a:t>직접광을 계산하는데 사용</a:t>
            </a:r>
            <a:endParaRPr lang="en-US" altLang="ko-KR" sz="16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721F4B-8C73-4978-A73B-98790B9B4C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246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DC9ACE4-62D1-48A6-BB46-DBEF74B2E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248" y="2103439"/>
            <a:ext cx="8793764" cy="3057524"/>
          </a:xfrm>
          <a:prstGeom prst="rect">
            <a:avLst/>
          </a:prstGeom>
        </p:spPr>
      </p:pic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CCD1F3-CDBF-4A00-97AB-684FE52592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MTLSample</a:t>
            </a:r>
            <a:r>
              <a:rPr lang="en-US" altLang="ko-KR" dirty="0"/>
              <a:t> </a:t>
            </a:r>
            <a:r>
              <a:rPr lang="ko-KR" altLang="en-US" dirty="0"/>
              <a:t>경로의 정의에 대한 멤버의 기여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96666C-8123-4B8B-A6A0-79D1B57CE6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0242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519248" y="543951"/>
            <a:ext cx="11151917" cy="664797"/>
          </a:xfrm>
        </p:spPr>
        <p:txBody>
          <a:bodyPr/>
          <a:lstStyle/>
          <a:p>
            <a:r>
              <a:rPr lang="en-US" altLang="ko-KR" sz="4800" b="1" dirty="0"/>
              <a:t>Metropolis Hastings Algorithm</a:t>
            </a:r>
            <a:endParaRPr lang="ko-KR" altLang="en-US" b="1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/>
              <a:t>정의</a:t>
            </a:r>
            <a:endParaRPr lang="en-US" altLang="ko-KR" dirty="0"/>
          </a:p>
          <a:p>
            <a:pPr lvl="1">
              <a:lnSpc>
                <a:spcPct val="150000"/>
              </a:lnSpc>
              <a:buFontTx/>
              <a:buChar char="-"/>
            </a:pPr>
            <a:r>
              <a:rPr lang="ko-KR" altLang="en-US" dirty="0"/>
              <a:t>직접적으로 표본을 얻기 어려운 확률 분포로부터 </a:t>
            </a:r>
            <a:r>
              <a:rPr lang="ko-KR" altLang="en-US" b="1" dirty="0">
                <a:solidFill>
                  <a:srgbClr val="FF0000">
                    <a:alpha val="99000"/>
                  </a:srgbClr>
                </a:solidFill>
              </a:rPr>
              <a:t>표본 수열을 생성</a:t>
            </a:r>
            <a:r>
              <a:rPr lang="ko-KR" altLang="en-US" dirty="0"/>
              <a:t>하는데 사용하는 기각 표본 추출 알고리즘</a:t>
            </a:r>
            <a:endParaRPr lang="en-US" altLang="ko-KR" dirty="0"/>
          </a:p>
          <a:p>
            <a:pPr lvl="1">
              <a:lnSpc>
                <a:spcPct val="150000"/>
              </a:lnSpc>
              <a:buFontTx/>
              <a:buChar char="-"/>
            </a:pPr>
            <a:r>
              <a:rPr lang="ko-KR" altLang="en-US" dirty="0"/>
              <a:t>일반적인 적용에는 제약이 있지만 </a:t>
            </a:r>
            <a:r>
              <a:rPr lang="ko-KR" altLang="en-US" b="1" dirty="0">
                <a:solidFill>
                  <a:srgbClr val="FF0000">
                    <a:alpha val="99000"/>
                  </a:srgbClr>
                </a:solidFill>
              </a:rPr>
              <a:t>보통 더욱 빠르고 사용하기 쉽다</a:t>
            </a:r>
            <a:r>
              <a:rPr lang="en-US" altLang="ko-KR" b="1" dirty="0">
                <a:solidFill>
                  <a:srgbClr val="FF0000">
                    <a:alpha val="99000"/>
                  </a:srgbClr>
                </a:solidFill>
              </a:rPr>
              <a:t>.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3607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C6B18F-7E2F-44FB-8C28-6428F42707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ko-KR" altLang="en-US" b="1" dirty="0"/>
              <a:t>변이</a:t>
            </a:r>
            <a:endParaRPr lang="en-US" altLang="ko-KR" b="1" dirty="0"/>
          </a:p>
          <a:p>
            <a:pPr>
              <a:lnSpc>
                <a:spcPct val="120000"/>
              </a:lnSpc>
            </a:pPr>
            <a:endParaRPr lang="en-US" altLang="ko-KR" sz="800" b="1" dirty="0"/>
          </a:p>
          <a:p>
            <a:pPr marL="747712" lvl="1" indent="-514350">
              <a:lnSpc>
                <a:spcPct val="120000"/>
              </a:lnSpc>
              <a:buAutoNum type="arabicPeriod"/>
            </a:pPr>
            <a:r>
              <a:rPr lang="ko-KR" altLang="en-US" dirty="0"/>
              <a:t>큰 단계 변이</a:t>
            </a:r>
            <a:br>
              <a:rPr lang="en-US" altLang="ko-KR" dirty="0"/>
            </a:br>
            <a:r>
              <a:rPr lang="en-US" altLang="ko-KR" dirty="0"/>
              <a:t>- X</a:t>
            </a:r>
            <a:r>
              <a:rPr lang="ko-KR" altLang="en-US" dirty="0"/>
              <a:t>의 모</a:t>
            </a:r>
            <a:r>
              <a:rPr lang="ko-KR" altLang="en-US" dirty="0">
                <a:solidFill>
                  <a:srgbClr val="0070C0">
                    <a:alpha val="99000"/>
                  </a:srgbClr>
                </a:solidFill>
              </a:rPr>
              <a:t>든 표본 값에 대해 균일 임의의 표본</a:t>
            </a:r>
            <a:r>
              <a:rPr lang="ko-KR" altLang="en-US" dirty="0"/>
              <a:t>을 새로 계산한다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지역 섬에 갇히지 않고 </a:t>
            </a:r>
            <a:r>
              <a:rPr lang="ko-KR" altLang="en-US" dirty="0">
                <a:solidFill>
                  <a:srgbClr val="0070C0">
                    <a:alpha val="99000"/>
                  </a:srgbClr>
                </a:solidFill>
              </a:rPr>
              <a:t>전체 상태 공간을 넓게 탐험하는 데 도움</a:t>
            </a:r>
            <a:endParaRPr lang="en-US" altLang="ko-KR" dirty="0">
              <a:solidFill>
                <a:srgbClr val="0070C0">
                  <a:alpha val="99000"/>
                </a:srgbClr>
              </a:solidFill>
            </a:endParaRPr>
          </a:p>
          <a:p>
            <a:pPr marL="747712" lvl="1" indent="-514350">
              <a:lnSpc>
                <a:spcPct val="120000"/>
              </a:lnSpc>
              <a:buAutoNum type="arabicPeriod"/>
            </a:pPr>
            <a:endParaRPr lang="en-US" altLang="ko-KR" sz="800" dirty="0">
              <a:solidFill>
                <a:srgbClr val="0070C0">
                  <a:alpha val="99000"/>
                </a:srgbClr>
              </a:solidFill>
            </a:endParaRPr>
          </a:p>
          <a:p>
            <a:pPr marL="747712" lvl="1" indent="-514350">
              <a:lnSpc>
                <a:spcPct val="120000"/>
              </a:lnSpc>
              <a:buAutoNum type="arabicPeriod"/>
            </a:pPr>
            <a:r>
              <a:rPr lang="ko-KR" altLang="en-US" dirty="0"/>
              <a:t>작은 단계 변이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각 표본 값에 </a:t>
            </a:r>
            <a:r>
              <a:rPr lang="ko-KR" altLang="en-US" dirty="0">
                <a:solidFill>
                  <a:srgbClr val="FF0000">
                    <a:alpha val="99000"/>
                  </a:srgbClr>
                </a:solidFill>
              </a:rPr>
              <a:t>작은 변동을 생성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현재 경로의 근처에서 </a:t>
            </a:r>
            <a:r>
              <a:rPr lang="ko-KR" altLang="en-US" dirty="0">
                <a:solidFill>
                  <a:srgbClr val="FF0000">
                    <a:alpha val="99000"/>
                  </a:srgbClr>
                </a:solidFill>
              </a:rPr>
              <a:t>점진적으로 빛 전송 경로를 탐험</a:t>
            </a:r>
            <a:r>
              <a:rPr lang="ko-KR" altLang="en-US" dirty="0"/>
              <a:t>하게 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ko-KR" altLang="en-US" dirty="0"/>
              <a:t> 큰 기여하는 경로를 찾게 되면 근처의 다른 경로 역시 표본화 할 수 있다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4B7CF92-673F-431D-A7FB-23E9BC35CF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3278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AD9A46-9A95-40F9-BD03-E98C43945A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ko-KR" b="1" dirty="0" err="1"/>
              <a:t>LargeStep</a:t>
            </a:r>
            <a:r>
              <a:rPr lang="en-US" altLang="ko-KR" b="1" dirty="0"/>
              <a:t>()</a:t>
            </a:r>
            <a:br>
              <a:rPr lang="en-US" altLang="ko-KR" dirty="0"/>
            </a:br>
            <a:r>
              <a:rPr lang="en-US" altLang="ko-KR" sz="2400" dirty="0"/>
              <a:t>-</a:t>
            </a:r>
            <a:r>
              <a:rPr lang="ko-KR" altLang="en-US" sz="2400" dirty="0"/>
              <a:t> </a:t>
            </a:r>
            <a:r>
              <a:rPr lang="en-US" altLang="ko-KR" sz="2400" dirty="0" err="1"/>
              <a:t>RNG</a:t>
            </a:r>
            <a:r>
              <a:rPr lang="en-US" altLang="ko-KR" sz="2400" dirty="0"/>
              <a:t>::</a:t>
            </a:r>
            <a:r>
              <a:rPr lang="en-US" altLang="ko-KR" sz="2400" dirty="0" err="1"/>
              <a:t>RandomFloat</a:t>
            </a:r>
            <a:r>
              <a:rPr lang="en-US" altLang="ko-KR" sz="2400" dirty="0"/>
              <a:t>()</a:t>
            </a:r>
            <a:r>
              <a:rPr lang="ko-KR" altLang="en-US" sz="2400" dirty="0"/>
              <a:t>을 호출 해 모든 표본에 대해 새로운 값 생성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3BA8852-F22B-4C3B-9D0D-EE0F0F5481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21</a:t>
            </a:fld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966D6AD-4074-4BBE-84E2-11D4C0E9D0E3}"/>
              </a:ext>
            </a:extLst>
          </p:cNvPr>
          <p:cNvGrpSpPr/>
          <p:nvPr/>
        </p:nvGrpSpPr>
        <p:grpSpPr>
          <a:xfrm>
            <a:off x="697458" y="2706995"/>
            <a:ext cx="11283777" cy="2743200"/>
            <a:chOff x="363230" y="821383"/>
            <a:chExt cx="11283777" cy="2743200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2090308D-D780-4A81-B467-73B05F4C4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3230" y="821383"/>
              <a:ext cx="7896225" cy="2743200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78C5A93D-ADCA-43C0-A3C5-EE8D40A921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35018" y="1463805"/>
              <a:ext cx="4211989" cy="19651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65539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549A35EA-FB1B-4931-9C47-AB99AE6E8990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pPr>
                  <a:lnSpc>
                    <a:spcPct val="120000"/>
                  </a:lnSpc>
                </a:pPr>
                <a:r>
                  <a:rPr lang="en-US" altLang="ko-KR" b="1" dirty="0"/>
                  <a:t>SmallStep()</a:t>
                </a:r>
                <a:br>
                  <a:rPr lang="en-US" altLang="ko-KR" dirty="0"/>
                </a:br>
                <a:r>
                  <a:rPr lang="en-US" altLang="ko-KR" sz="2000" dirty="0"/>
                  <a:t>-</a:t>
                </a:r>
                <a:r>
                  <a:rPr lang="ko-KR" altLang="en-US" sz="2000" dirty="0"/>
                  <a:t> </a:t>
                </a:r>
                <a:r>
                  <a:rPr lang="ko-KR" altLang="en-US" sz="2000" b="1" dirty="0">
                    <a:solidFill>
                      <a:srgbClr val="0070C0">
                        <a:alpha val="99000"/>
                      </a:srgbClr>
                    </a:solidFill>
                  </a:rPr>
                  <a:t>기하급수 분포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b="1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p>
                          <m:sSupPr>
                            <m:ctrlPr>
                              <a:rPr lang="en-US" altLang="ko-KR" sz="2000" b="1" i="1" smtClean="0">
                                <a:solidFill>
                                  <a:srgbClr val="0070C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sz="2000" b="1" i="1" smtClean="0">
                                <a:solidFill>
                                  <a:srgbClr val="0070C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</a:rPr>
                              <m:t>𝑿</m:t>
                            </m:r>
                          </m:e>
                          <m:sup>
                            <m:r>
                              <a:rPr lang="en-US" altLang="ko-KR" sz="2000" b="1" i="1" smtClean="0">
                                <a:solidFill>
                                  <a:srgbClr val="0070C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  <m:sub>
                        <m:r>
                          <a:rPr lang="en-US" altLang="ko-KR" sz="2000" b="1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altLang="ko-KR" sz="2000" b="1" i="1" smtClean="0">
                        <a:solidFill>
                          <a:srgbClr val="0070C0">
                            <a:alpha val="99000"/>
                          </a:srgbClr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ko-KR" sz="2000" b="1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1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altLang="ko-KR" sz="2000" b="1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altLang="ko-KR" sz="2000" b="1" i="1" smtClean="0">
                        <a:solidFill>
                          <a:srgbClr val="0070C0">
                            <a:alpha val="99000"/>
                          </a:srgb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  <m:r>
                      <a:rPr lang="en-US" altLang="ko-KR" sz="2000" b="1" i="1" smtClean="0">
                        <a:solidFill>
                          <a:srgbClr val="0070C0">
                            <a:alpha val="99000"/>
                          </a:srgb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𝒃</m:t>
                    </m:r>
                    <m:sSup>
                      <m:sSupPr>
                        <m:ctrlPr>
                          <a:rPr lang="en-US" altLang="ko-KR" sz="2000" b="1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b="1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𝒆</m:t>
                        </m:r>
                      </m:e>
                      <m:sup>
                        <m:r>
                          <a:rPr lang="en-US" altLang="ko-KR" sz="2000" b="1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unc>
                          <m:funcPr>
                            <m:ctrlPr>
                              <a:rPr lang="en-US" altLang="ko-KR" sz="2000" b="1" i="1" smtClean="0">
                                <a:solidFill>
                                  <a:srgbClr val="0070C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a:rPr lang="en-US" altLang="ko-KR" sz="2000" b="1" i="0" smtClean="0">
                                <a:solidFill>
                                  <a:srgbClr val="0070C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𝐥𝐨𝐠</m:t>
                            </m:r>
                          </m:fName>
                          <m:e>
                            <m:r>
                              <a:rPr lang="en-US" altLang="ko-KR" sz="2000" b="1" i="1" smtClean="0">
                                <a:solidFill>
                                  <a:srgbClr val="0070C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f>
                              <m:fPr>
                                <m:ctrlPr>
                                  <a:rPr lang="en-US" altLang="ko-KR" sz="2000" b="1" i="1" smtClean="0">
                                    <a:solidFill>
                                      <a:srgbClr val="0070C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ko-KR" sz="2000" b="1" i="1" smtClean="0">
                                    <a:solidFill>
                                      <a:srgbClr val="0070C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𝒃</m:t>
                                </m:r>
                              </m:num>
                              <m:den>
                                <m:r>
                                  <a:rPr lang="en-US" altLang="ko-KR" sz="2000" b="1" i="1" smtClean="0">
                                    <a:solidFill>
                                      <a:srgbClr val="0070C0">
                                        <a:alpha val="99000"/>
                                      </a:srgb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𝒂</m:t>
                                </m:r>
                              </m:den>
                            </m:f>
                            <m:r>
                              <a:rPr lang="en-US" altLang="ko-KR" sz="2000" b="1" i="1" smtClean="0">
                                <a:solidFill>
                                  <a:srgbClr val="0070C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  <m:r>
                              <a:rPr lang="ko-KR" altLang="en-US" sz="2000" b="1" i="1" smtClean="0">
                                <a:solidFill>
                                  <a:srgbClr val="0070C0">
                                    <a:alpha val="99000"/>
                                  </a:srgb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𝝃</m:t>
                            </m:r>
                          </m:e>
                        </m:func>
                      </m:sup>
                    </m:sSup>
                  </m:oMath>
                </a14:m>
                <a:r>
                  <a:rPr lang="ko-KR" altLang="en-US" sz="2000" dirty="0"/>
                  <a:t>의 </a:t>
                </a:r>
                <a:r>
                  <a:rPr lang="ko-KR" altLang="en-US" sz="2000" dirty="0" err="1"/>
                  <a:t>표본값에</a:t>
                </a:r>
                <a:r>
                  <a:rPr lang="ko-KR" altLang="en-US" sz="2000" dirty="0"/>
                  <a:t> 작은 변이를 적용해 </a:t>
                </a:r>
                <a:r>
                  <a:rPr lang="ko-KR" altLang="en-US" sz="2000" b="1" dirty="0">
                    <a:solidFill>
                      <a:srgbClr val="0070C0">
                        <a:alpha val="99000"/>
                      </a:srgbClr>
                    </a:solidFill>
                  </a:rPr>
                  <a:t>범위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ko-KR" sz="2000" b="1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2000" b="1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𝒂</m:t>
                        </m:r>
                        <m:r>
                          <a:rPr lang="en-US" altLang="ko-KR" sz="2000" b="1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ko-KR" sz="2000" b="1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𝒃</m:t>
                        </m:r>
                      </m:e>
                    </m:d>
                  </m:oMath>
                </a14:m>
                <a:r>
                  <a:rPr lang="ko-KR" altLang="en-US" sz="2000" b="1" dirty="0">
                    <a:solidFill>
                      <a:srgbClr val="0070C0">
                        <a:alpha val="99000"/>
                      </a:srgbClr>
                    </a:solidFill>
                  </a:rPr>
                  <a:t>의 표본</a:t>
                </a:r>
                <a:r>
                  <a:rPr lang="ko-KR" altLang="en-US" sz="2000" dirty="0">
                    <a:solidFill>
                      <a:srgbClr val="0070C0">
                        <a:alpha val="99000"/>
                      </a:srgbClr>
                    </a:solidFill>
                  </a:rPr>
                  <a:t> </a:t>
                </a:r>
                <a:r>
                  <a:rPr lang="ko-KR" altLang="en-US" sz="2000" dirty="0"/>
                  <a:t>제공</a:t>
                </a:r>
                <a:br>
                  <a:rPr lang="en-US" altLang="ko-KR" sz="2000" dirty="0"/>
                </a:br>
                <a:r>
                  <a:rPr lang="en-US" altLang="ko-KR" sz="2000" dirty="0"/>
                  <a:t>- </a:t>
                </a:r>
                <a:r>
                  <a:rPr lang="ko-KR" altLang="en-US" sz="2000" dirty="0"/>
                  <a:t>다양한 변이 크기를 시도</a:t>
                </a:r>
                <a:br>
                  <a:rPr lang="en-US" altLang="ko-KR" sz="2000" dirty="0"/>
                </a:br>
                <a:r>
                  <a:rPr lang="en-US" altLang="ko-KR" sz="2000" dirty="0"/>
                  <a:t>- </a:t>
                </a:r>
                <a:r>
                  <a:rPr lang="ko-KR" altLang="en-US" sz="2000" dirty="0"/>
                  <a:t>최소 크기에 가까운 작은 변이를 생성 </a:t>
                </a:r>
                <a:br>
                  <a:rPr lang="en-US" altLang="ko-KR" sz="2000" dirty="0"/>
                </a:br>
                <a:r>
                  <a:rPr lang="en-US" altLang="ko-KR" sz="2000" dirty="0"/>
                  <a:t>-&gt; </a:t>
                </a:r>
                <a:r>
                  <a:rPr lang="ko-KR" altLang="en-US" sz="2000" dirty="0">
                    <a:solidFill>
                      <a:srgbClr val="0070C0">
                        <a:alpha val="99000"/>
                      </a:srgbClr>
                    </a:solidFill>
                  </a:rPr>
                  <a:t>높은 기여를 가진 작은 영역의 경로 공간 탐색</a:t>
                </a:r>
                <a:r>
                  <a:rPr lang="ko-KR" altLang="en-US" sz="2000" dirty="0"/>
                  <a:t>에 도움</a:t>
                </a:r>
                <a:br>
                  <a:rPr lang="en-US" altLang="ko-KR" sz="2000" dirty="0"/>
                </a:br>
                <a:r>
                  <a:rPr lang="en-US" altLang="ko-KR" sz="2000" dirty="0"/>
                  <a:t>- </a:t>
                </a:r>
                <a:r>
                  <a:rPr lang="ko-KR" altLang="en-US" sz="2000" dirty="0"/>
                  <a:t>경로 공간의 작은 부분에 많은 시간을 소비하지 않는다</a:t>
                </a:r>
                <a:endParaRPr lang="en-US" altLang="ko-KR" dirty="0"/>
              </a:p>
            </p:txBody>
          </p:sp>
        </mc:Choice>
        <mc:Fallback xmlns="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549A35EA-FB1B-4931-9C47-AB99AE6E899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1639" t="-148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2B6F773-CE64-4B10-BC98-FB41F1BB79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5138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4FEE836-5338-422C-A693-A74737DFE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167" y="847725"/>
            <a:ext cx="8305800" cy="2581275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A2B2921-B62A-43E6-ADB1-2B5AFE0B5F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23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672AB50-C5C6-4057-BA42-61D068DE65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167" y="3692525"/>
            <a:ext cx="7239000" cy="196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483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F3D7989-F81B-4414-B36F-5DC37C0D1B2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0041" y="1087278"/>
            <a:ext cx="11151917" cy="4944532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ko-KR" dirty="0"/>
              <a:t>mutate()</a:t>
            </a:r>
            <a:br>
              <a:rPr lang="en-US" altLang="ko-KR" dirty="0"/>
            </a:br>
            <a:r>
              <a:rPr lang="en-US" altLang="ko-KR" sz="2400" dirty="0"/>
              <a:t>- </a:t>
            </a:r>
            <a:r>
              <a:rPr lang="ko-KR" altLang="en-US" sz="2400" dirty="0"/>
              <a:t>기하급수 분포에서 추출한 </a:t>
            </a:r>
            <a:r>
              <a:rPr lang="ko-KR" altLang="en-US" sz="2400" dirty="0" err="1"/>
              <a:t>표본값에</a:t>
            </a:r>
            <a:r>
              <a:rPr lang="ko-KR" altLang="en-US" sz="2400" dirty="0"/>
              <a:t> 작은 변이 적용</a:t>
            </a:r>
            <a:br>
              <a:rPr lang="en-US" altLang="ko-KR" sz="2400" dirty="0"/>
            </a:br>
            <a:r>
              <a:rPr lang="en-US" altLang="ko-KR" sz="2400" dirty="0"/>
              <a:t>- </a:t>
            </a:r>
            <a:r>
              <a:rPr lang="ko-KR" altLang="en-US" sz="2400" dirty="0"/>
              <a:t>표본</a:t>
            </a:r>
            <a:r>
              <a:rPr lang="en-US" altLang="ko-KR" sz="2400" dirty="0"/>
              <a:t> </a:t>
            </a:r>
            <a:r>
              <a:rPr lang="ko-KR" altLang="en-US" sz="2400" dirty="0"/>
              <a:t>값의 모든 쌍이 대칭임을 보장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38E492E-FAC5-46A4-9BC7-5C1A8F7AD2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24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5BCE412-33F3-4FF3-918B-A06C3C0442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371" y="2679055"/>
            <a:ext cx="7099830" cy="376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316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3304A0-C6FD-4960-BB24-B351CC904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248" y="543951"/>
            <a:ext cx="11151917" cy="664797"/>
          </a:xfrm>
        </p:spPr>
        <p:txBody>
          <a:bodyPr/>
          <a:lstStyle/>
          <a:p>
            <a:r>
              <a:rPr lang="ko-KR" altLang="en-US" sz="4800" b="1" dirty="0"/>
              <a:t>경로 생성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BA068C-AFB3-48D6-A3F8-2FF8FDFB8D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ko-KR" b="1" dirty="0" err="1"/>
              <a:t>GeneratePath</a:t>
            </a:r>
            <a:r>
              <a:rPr lang="en-US" altLang="ko-KR" b="1" dirty="0"/>
              <a:t>()</a:t>
            </a:r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ko-KR" altLang="en-US" dirty="0"/>
              <a:t>표본 벡터를 생성하고 변이하는 함수를 더해 장면의 경로로 표본을 변환</a:t>
            </a:r>
            <a:endParaRPr lang="en-US" altLang="ko-KR" dirty="0"/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ko-KR" altLang="en-US" dirty="0">
                <a:solidFill>
                  <a:srgbClr val="0070C0">
                    <a:alpha val="99000"/>
                  </a:srgbClr>
                </a:solidFill>
              </a:rPr>
              <a:t>초기광선</a:t>
            </a:r>
            <a:r>
              <a:rPr lang="en-US" altLang="ko-KR" dirty="0">
                <a:solidFill>
                  <a:srgbClr val="0070C0">
                    <a:alpha val="99000"/>
                  </a:srgbClr>
                </a:solidFill>
              </a:rPr>
              <a:t>(</a:t>
            </a:r>
            <a:r>
              <a:rPr lang="ko-KR" altLang="en-US" dirty="0">
                <a:solidFill>
                  <a:srgbClr val="0070C0">
                    <a:alpha val="99000"/>
                  </a:srgbClr>
                </a:solidFill>
              </a:rPr>
              <a:t>카메라</a:t>
            </a:r>
            <a:r>
              <a:rPr lang="en-US" altLang="ko-KR" dirty="0">
                <a:solidFill>
                  <a:srgbClr val="0070C0">
                    <a:alpha val="99000"/>
                  </a:srgbClr>
                </a:solidFill>
              </a:rPr>
              <a:t>/</a:t>
            </a:r>
            <a:r>
              <a:rPr lang="ko-KR" altLang="en-US" dirty="0">
                <a:solidFill>
                  <a:srgbClr val="0070C0">
                    <a:alpha val="99000"/>
                  </a:srgbClr>
                </a:solidFill>
              </a:rPr>
              <a:t>빛</a:t>
            </a:r>
            <a:r>
              <a:rPr lang="en-US" altLang="ko-KR" dirty="0">
                <a:solidFill>
                  <a:srgbClr val="0070C0">
                    <a:alpha val="99000"/>
                  </a:srgbClr>
                </a:solidFill>
              </a:rPr>
              <a:t>)</a:t>
            </a:r>
            <a:r>
              <a:rPr lang="ko-KR" altLang="en-US" dirty="0"/>
              <a:t>과 경로 표본화 위한 </a:t>
            </a:r>
            <a:r>
              <a:rPr lang="en-US" altLang="ko-KR" dirty="0" err="1">
                <a:solidFill>
                  <a:srgbClr val="0070C0">
                    <a:alpha val="99000"/>
                  </a:srgbClr>
                </a:solidFill>
              </a:rPr>
              <a:t>PathSample</a:t>
            </a:r>
            <a:r>
              <a:rPr lang="ko-KR" altLang="en-US" dirty="0"/>
              <a:t>을 받는다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472BF9E-2490-422A-8F93-86C278BCA8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09104292-BA82-4979-8201-BD733E3C0661}"/>
              </a:ext>
            </a:extLst>
          </p:cNvPr>
          <p:cNvSpPr txBox="1">
            <a:spLocks/>
          </p:cNvSpPr>
          <p:nvPr/>
        </p:nvSpPr>
        <p:spPr>
          <a:xfrm>
            <a:off x="710635" y="3920067"/>
            <a:ext cx="4169710" cy="18589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84163" marR="0" indent="-284163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"/>
              <a:tabLst/>
              <a:defRPr sz="2800" kern="1200" spc="-7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7525" marR="0" indent="-233363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"/>
              <a:tabLst/>
              <a:defRPr sz="2400" kern="1200" spc="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41363" marR="0" indent="-223838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"/>
              <a:tabLst/>
              <a:defRPr sz="2000" kern="1200" spc="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marR="0" indent="-173038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"/>
              <a:tabLst/>
              <a:defRPr sz="2000" kern="1200" spc="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87438" marR="0" indent="-173038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"/>
              <a:tabLst/>
              <a:defRPr sz="2000" kern="1200" spc="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 dirty="0"/>
              <a:t>In</a:t>
            </a:r>
          </a:p>
          <a:p>
            <a:pPr lvl="1">
              <a:buFontTx/>
              <a:buChar char="-"/>
            </a:pPr>
            <a:r>
              <a:rPr lang="ko-KR" altLang="en-US" dirty="0"/>
              <a:t>광선과 초기 기여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카메라로부터의 중요도 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빛의 방사</a:t>
            </a:r>
            <a:endParaRPr lang="en-US" altLang="ko-KR" dirty="0"/>
          </a:p>
          <a:p>
            <a:pPr marL="0" indent="0">
              <a:buFont typeface="Wingdings" pitchFamily="2" charset="2"/>
              <a:buNone/>
            </a:pPr>
            <a:endParaRPr lang="en-US" altLang="ko-KR" dirty="0"/>
          </a:p>
        </p:txBody>
      </p:sp>
      <p:sp>
        <p:nvSpPr>
          <p:cNvPr id="6" name="텍스트 개체 틀 2">
            <a:extLst>
              <a:ext uri="{FF2B5EF4-FFF2-40B4-BE49-F238E27FC236}">
                <a16:creationId xmlns:a16="http://schemas.microsoft.com/office/drawing/2014/main" id="{87037785-8BEE-4645-9A7F-903B0DE6A7C0}"/>
              </a:ext>
            </a:extLst>
          </p:cNvPr>
          <p:cNvSpPr txBox="1">
            <a:spLocks/>
          </p:cNvSpPr>
          <p:nvPr/>
        </p:nvSpPr>
        <p:spPr>
          <a:xfrm>
            <a:off x="5071732" y="3920067"/>
            <a:ext cx="5103626" cy="18589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84163" marR="0" indent="-284163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"/>
              <a:tabLst/>
              <a:defRPr sz="2800" kern="1200" spc="-7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7525" marR="0" indent="-233363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"/>
              <a:tabLst/>
              <a:defRPr sz="2400" kern="1200" spc="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41363" marR="0" indent="-223838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"/>
              <a:tabLst/>
              <a:defRPr sz="2000" kern="1200" spc="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marR="0" indent="-173038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"/>
              <a:tabLst/>
              <a:defRPr sz="2000" kern="1200" spc="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87438" marR="0" indent="-173038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"/>
              <a:tabLst/>
              <a:defRPr sz="2000" kern="1200" spc="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 dirty="0"/>
              <a:t>Out</a:t>
            </a:r>
          </a:p>
          <a:p>
            <a:pPr lvl="1">
              <a:buFontTx/>
              <a:buChar char="-"/>
            </a:pPr>
            <a:r>
              <a:rPr lang="en-US" altLang="ko-KR" dirty="0" err="1"/>
              <a:t>RayDifferential</a:t>
            </a:r>
            <a:r>
              <a:rPr lang="en-US" altLang="ko-KR" dirty="0"/>
              <a:t> *</a:t>
            </a:r>
            <a:r>
              <a:rPr lang="en-US" altLang="ko-KR" dirty="0" err="1"/>
              <a:t>escapedRay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en-US" altLang="ko-KR" dirty="0"/>
              <a:t>Spectrum *</a:t>
            </a:r>
            <a:r>
              <a:rPr lang="en-US" altLang="ko-KR" dirty="0" err="1"/>
              <a:t>escapedAlpha</a:t>
            </a:r>
            <a:endParaRPr lang="en-US" altLang="ko-KR" dirty="0"/>
          </a:p>
          <a:p>
            <a:pPr marL="0" indent="0">
              <a:buFont typeface="Wingdings" pitchFamily="2" charset="2"/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182291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A11B091-58DF-40F8-9EC5-13EF84AEA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640" y="1380460"/>
            <a:ext cx="8637594" cy="4520610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05D629B-C886-4741-8E7E-D9A12F02F3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73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07371D-7397-42B4-9124-D2B87195EC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9248" y="956930"/>
            <a:ext cx="11151917" cy="5435403"/>
          </a:xfrm>
        </p:spPr>
        <p:txBody>
          <a:bodyPr/>
          <a:lstStyle/>
          <a:p>
            <a:r>
              <a:rPr lang="en-US" altLang="ko-KR" dirty="0" err="1"/>
              <a:t>PathSample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장면을 통한 경로를 </a:t>
            </a:r>
            <a:r>
              <a:rPr lang="ko-KR" altLang="en-US" dirty="0" err="1"/>
              <a:t>표본화하는</a:t>
            </a:r>
            <a:r>
              <a:rPr lang="ko-KR" altLang="en-US" dirty="0"/>
              <a:t> 데 사용</a:t>
            </a: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A3BEE0-57C4-4B7B-BB76-A5DBDEEFA2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27</a:t>
            </a:fld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E60B9E6-A8AB-4AEF-97FE-C855471EF5A7}"/>
              </a:ext>
            </a:extLst>
          </p:cNvPr>
          <p:cNvGrpSpPr/>
          <p:nvPr/>
        </p:nvGrpSpPr>
        <p:grpSpPr>
          <a:xfrm>
            <a:off x="935026" y="1881187"/>
            <a:ext cx="9305925" cy="2181225"/>
            <a:chOff x="1747062" y="4602695"/>
            <a:chExt cx="9305925" cy="2181225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BEFB9B70-FC7C-4AE8-B4F5-176CCF1699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52212" y="4602695"/>
              <a:ext cx="6200775" cy="2114550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21A403B9-590D-452E-90FC-2ECF9C4BC4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47062" y="4602695"/>
              <a:ext cx="3105150" cy="2181225"/>
            </a:xfrm>
            <a:prstGeom prst="rect">
              <a:avLst/>
            </a:prstGeom>
          </p:spPr>
        </p:pic>
      </p:grpSp>
      <p:sp>
        <p:nvSpPr>
          <p:cNvPr id="8" name="텍스트 개체 틀 2">
            <a:extLst>
              <a:ext uri="{FF2B5EF4-FFF2-40B4-BE49-F238E27FC236}">
                <a16:creationId xmlns:a16="http://schemas.microsoft.com/office/drawing/2014/main" id="{BFB4E440-B61E-4B0E-A264-8B549E0C61C1}"/>
              </a:ext>
            </a:extLst>
          </p:cNvPr>
          <p:cNvSpPr txBox="1">
            <a:spLocks/>
          </p:cNvSpPr>
          <p:nvPr/>
        </p:nvSpPr>
        <p:spPr>
          <a:xfrm>
            <a:off x="935026" y="4531244"/>
            <a:ext cx="7103188" cy="175476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84163" marR="0" indent="-284163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"/>
              <a:tabLst/>
              <a:defRPr sz="2800" kern="1200" spc="-7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7525" marR="0" indent="-233363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"/>
              <a:tabLst/>
              <a:defRPr sz="2400" kern="1200" spc="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41363" marR="0" indent="-223838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"/>
              <a:tabLst/>
              <a:defRPr sz="2000" kern="1200" spc="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marR="0" indent="-173038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"/>
              <a:tabLst/>
              <a:defRPr sz="2000" kern="1200" spc="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87438" marR="0" indent="-173038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"/>
              <a:tabLst/>
              <a:defRPr sz="2000" kern="1200" spc="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altLang="ko-KR" sz="2000" b="1" dirty="0" err="1">
                <a:solidFill>
                  <a:srgbClr val="FF0000">
                    <a:alpha val="99000"/>
                  </a:srgbClr>
                </a:solidFill>
              </a:rPr>
              <a:t>isect</a:t>
            </a:r>
            <a:r>
              <a:rPr lang="ko-KR" altLang="en-US" sz="2000" dirty="0"/>
              <a:t> </a:t>
            </a:r>
            <a:r>
              <a:rPr lang="en-US" altLang="ko-KR" sz="2000" dirty="0"/>
              <a:t>:</a:t>
            </a:r>
            <a:r>
              <a:rPr lang="ko-KR" altLang="en-US" sz="2000" dirty="0"/>
              <a:t> 정점의 기하학적 교차점 정보</a:t>
            </a:r>
            <a:endParaRPr lang="en-US" altLang="ko-KR" sz="2000" dirty="0"/>
          </a:p>
          <a:p>
            <a:pPr marL="0" indent="0">
              <a:buFont typeface="Wingdings" pitchFamily="2" charset="2"/>
              <a:buNone/>
            </a:pPr>
            <a:r>
              <a:rPr lang="en-US" altLang="ko-KR" sz="2000" b="1" dirty="0" err="1">
                <a:solidFill>
                  <a:srgbClr val="FF0000">
                    <a:alpha val="99000"/>
                  </a:srgbClr>
                </a:solidFill>
              </a:rPr>
              <a:t>wPrev</a:t>
            </a:r>
            <a:r>
              <a:rPr lang="en-US" altLang="ko-KR" sz="2000" b="1" dirty="0">
                <a:solidFill>
                  <a:srgbClr val="FF0000">
                    <a:alpha val="99000"/>
                  </a:srgbClr>
                </a:solidFill>
              </a:rPr>
              <a:t>, </a:t>
            </a:r>
            <a:r>
              <a:rPr lang="en-US" altLang="ko-KR" sz="2000" b="1" dirty="0" err="1">
                <a:solidFill>
                  <a:srgbClr val="FF0000">
                    <a:alpha val="99000"/>
                  </a:srgbClr>
                </a:solidFill>
              </a:rPr>
              <a:t>wNext</a:t>
            </a:r>
            <a:r>
              <a:rPr lang="en-US" altLang="ko-KR" sz="2000" b="1" dirty="0"/>
              <a:t> </a:t>
            </a:r>
            <a:r>
              <a:rPr lang="en-US" altLang="ko-KR" sz="2000" dirty="0"/>
              <a:t>: </a:t>
            </a:r>
            <a:r>
              <a:rPr lang="ko-KR" altLang="en-US" sz="2000" dirty="0"/>
              <a:t>경로의 이전</a:t>
            </a:r>
            <a:r>
              <a:rPr lang="en-US" altLang="ko-KR" sz="2000" dirty="0"/>
              <a:t>, </a:t>
            </a:r>
            <a:r>
              <a:rPr lang="ko-KR" altLang="en-US" sz="2000" dirty="0"/>
              <a:t>다음</a:t>
            </a:r>
            <a:endParaRPr lang="en-US" altLang="ko-KR" sz="2000" dirty="0"/>
          </a:p>
          <a:p>
            <a:pPr marL="0" indent="0">
              <a:buFont typeface="Wingdings" pitchFamily="2" charset="2"/>
              <a:buNone/>
            </a:pPr>
            <a:r>
              <a:rPr lang="en-US" altLang="ko-KR" sz="2000" b="1" dirty="0" err="1"/>
              <a:t>bsdf</a:t>
            </a:r>
            <a:r>
              <a:rPr lang="en-US" altLang="ko-KR" sz="2000" dirty="0"/>
              <a:t> : </a:t>
            </a:r>
            <a:r>
              <a:rPr lang="en-US" altLang="ko-KR" sz="2000" dirty="0" err="1"/>
              <a:t>specularBounce</a:t>
            </a:r>
            <a:r>
              <a:rPr lang="ko-KR" altLang="en-US" sz="2000" dirty="0"/>
              <a:t> 에 정점의 </a:t>
            </a:r>
            <a:r>
              <a:rPr lang="en-US" altLang="ko-KR" sz="2000" dirty="0" err="1"/>
              <a:t>BSDF</a:t>
            </a:r>
            <a:r>
              <a:rPr lang="en-US" altLang="ko-KR" sz="2000" dirty="0"/>
              <a:t> </a:t>
            </a:r>
            <a:r>
              <a:rPr lang="ko-KR" altLang="en-US" sz="2000" dirty="0"/>
              <a:t>저장</a:t>
            </a:r>
            <a:endParaRPr lang="en-US" altLang="ko-KR" sz="2000" dirty="0"/>
          </a:p>
          <a:p>
            <a:pPr marL="0" indent="0">
              <a:buFont typeface="Wingdings" pitchFamily="2" charset="2"/>
              <a:buNone/>
            </a:pPr>
            <a:r>
              <a:rPr lang="en-US" altLang="ko-KR" sz="2000" b="1" dirty="0" err="1"/>
              <a:t>nSpecularComponents</a:t>
            </a:r>
            <a:r>
              <a:rPr lang="en-US" altLang="ko-KR" sz="2000" dirty="0"/>
              <a:t> : </a:t>
            </a:r>
            <a:r>
              <a:rPr lang="en-US" altLang="ko-KR" sz="2000" dirty="0" err="1"/>
              <a:t>BSDF</a:t>
            </a:r>
            <a:r>
              <a:rPr lang="en-US" altLang="ko-KR" sz="2000" dirty="0"/>
              <a:t> </a:t>
            </a:r>
            <a:r>
              <a:rPr lang="ko-KR" altLang="en-US" sz="2000" dirty="0"/>
              <a:t>얼마나 많은 광택요소 있는지 저장</a:t>
            </a:r>
            <a:endParaRPr lang="en-US" altLang="ko-KR" sz="2000" dirty="0"/>
          </a:p>
          <a:p>
            <a:pPr marL="0" indent="0">
              <a:buFont typeface="Wingdings" pitchFamily="2" charset="2"/>
              <a:buNone/>
            </a:pPr>
            <a:r>
              <a:rPr lang="en-US" altLang="ko-KR" sz="2000" b="1" dirty="0">
                <a:solidFill>
                  <a:srgbClr val="FF0000">
                    <a:alpha val="99000"/>
                  </a:srgbClr>
                </a:solidFill>
              </a:rPr>
              <a:t>alpha</a:t>
            </a:r>
            <a:r>
              <a:rPr lang="en-US" altLang="ko-KR" sz="2000" dirty="0"/>
              <a:t> : </a:t>
            </a:r>
            <a:r>
              <a:rPr lang="ko-KR" altLang="en-US" sz="2000" dirty="0"/>
              <a:t>현재 정점까지의 경로 출력 저장</a:t>
            </a:r>
            <a:endParaRPr lang="en-US" altLang="ko-KR" sz="2000" dirty="0"/>
          </a:p>
          <a:p>
            <a:pPr marL="0" indent="0">
              <a:buFont typeface="Wingdings" pitchFamily="2" charset="2"/>
              <a:buNone/>
            </a:pP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040941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91C961-5715-41EE-9B3E-46A8923223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ko-KR" altLang="en-US" dirty="0"/>
              <a:t>광선 경로의 다음 정점을 생성 시도</a:t>
            </a:r>
            <a:r>
              <a:rPr lang="en-US" altLang="ko-KR" b="1" dirty="0"/>
              <a:t>(</a:t>
            </a:r>
            <a:r>
              <a:rPr lang="ko-KR" altLang="en-US" b="1" dirty="0" err="1"/>
              <a:t>반복문</a:t>
            </a:r>
            <a:r>
              <a:rPr lang="en-US" altLang="ko-KR" b="1" dirty="0"/>
              <a:t>)</a:t>
            </a:r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en-US" altLang="ko-KR" dirty="0"/>
              <a:t>ray</a:t>
            </a:r>
            <a:r>
              <a:rPr lang="ko-KR" altLang="en-US" dirty="0"/>
              <a:t>는 제공된 광선 </a:t>
            </a:r>
            <a:r>
              <a:rPr lang="en-US" altLang="ko-KR" dirty="0"/>
              <a:t>r</a:t>
            </a:r>
            <a:r>
              <a:rPr lang="ko-KR" altLang="en-US" dirty="0"/>
              <a:t>이나 경로의 기존 정점을 떠나는 광선을 가진다</a:t>
            </a:r>
            <a:r>
              <a:rPr lang="en-US" altLang="ko-KR" dirty="0"/>
              <a:t>.</a:t>
            </a:r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ko-KR" altLang="en-US" dirty="0"/>
              <a:t>이 광선이 </a:t>
            </a:r>
            <a:r>
              <a:rPr lang="ko-KR" altLang="en-US" dirty="0">
                <a:solidFill>
                  <a:srgbClr val="0070C0">
                    <a:alpha val="99000"/>
                  </a:srgbClr>
                </a:solidFill>
              </a:rPr>
              <a:t>교차하지 않으면 처리 종료</a:t>
            </a:r>
            <a:endParaRPr lang="en-US" altLang="ko-KR" dirty="0">
              <a:solidFill>
                <a:srgbClr val="0070C0">
                  <a:alpha val="99000"/>
                </a:srgbClr>
              </a:solidFill>
            </a:endParaRPr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ko-KR" altLang="en-US" dirty="0"/>
              <a:t>그렇지 않으면 </a:t>
            </a:r>
            <a:r>
              <a:rPr lang="ko-KR" altLang="en-US" dirty="0">
                <a:solidFill>
                  <a:srgbClr val="0070C0">
                    <a:alpha val="99000"/>
                  </a:srgbClr>
                </a:solidFill>
              </a:rPr>
              <a:t>새 광선이 표본화 되기 전에 찾은 교차점에 대한 정보로 갱신</a:t>
            </a:r>
            <a:endParaRPr lang="en-US" altLang="ko-KR" dirty="0">
              <a:solidFill>
                <a:srgbClr val="0070C0">
                  <a:alpha val="99000"/>
                </a:srgbClr>
              </a:solidFill>
            </a:endParaRPr>
          </a:p>
          <a:p>
            <a:pPr>
              <a:lnSpc>
                <a:spcPct val="120000"/>
              </a:lnSpc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C3DC8B-2214-4282-8057-D9EAF7E34D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4289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7C00CE-8EB6-4AFC-B8B4-8D906BD33E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514350" indent="-514350">
              <a:lnSpc>
                <a:spcPct val="120000"/>
              </a:lnSpc>
              <a:buAutoNum type="arabicPeriod"/>
            </a:pPr>
            <a:r>
              <a:rPr lang="ko-KR" altLang="en-US" dirty="0"/>
              <a:t>경로 생성 도중 장면을 떠나는 광선 처리</a:t>
            </a:r>
            <a:endParaRPr lang="en-US" altLang="ko-KR" dirty="0"/>
          </a:p>
          <a:p>
            <a:pPr marL="233362" lvl="1" indent="0">
              <a:lnSpc>
                <a:spcPct val="120000"/>
              </a:lnSpc>
              <a:buNone/>
            </a:pPr>
            <a:r>
              <a:rPr lang="en-US" altLang="ko-KR" dirty="0"/>
              <a:t>- </a:t>
            </a:r>
            <a:r>
              <a:rPr lang="ko-KR" altLang="en-US" dirty="0"/>
              <a:t>현재 광선이 어떤 물체와 교차하지 않으면 종료</a:t>
            </a:r>
          </a:p>
          <a:p>
            <a:pPr marL="233362" lvl="1" indent="0">
              <a:lnSpc>
                <a:spcPct val="120000"/>
              </a:lnSpc>
              <a:buNone/>
            </a:pPr>
            <a:r>
              <a:rPr lang="en-US" altLang="ko-KR" dirty="0"/>
              <a:t>-</a:t>
            </a:r>
            <a:r>
              <a:rPr lang="ko-KR" altLang="en-US" dirty="0"/>
              <a:t> 광선과 방출 </a:t>
            </a:r>
            <a:r>
              <a:rPr lang="en-US" altLang="ko-KR" dirty="0"/>
              <a:t>a </a:t>
            </a:r>
            <a:r>
              <a:rPr lang="ko-KR" altLang="en-US" dirty="0"/>
              <a:t>반환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EA8BEFA-88D7-406F-8734-86AA4D859A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29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41E1131-1BEB-4DA4-ABD3-CC6D9E512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248" y="3429000"/>
            <a:ext cx="6724650" cy="153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394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1CB7F398-7272-48C6-9FA5-58B57A43CCF7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pPr>
                  <a:lnSpc>
                    <a:spcPct val="120000"/>
                  </a:lnSpc>
                </a:pPr>
                <a:r>
                  <a:rPr lang="en-US" altLang="ko-KR" b="1" dirty="0"/>
                  <a:t>Idea</a:t>
                </a:r>
              </a:p>
              <a:p>
                <a:pPr lvl="1">
                  <a:lnSpc>
                    <a:spcPct val="120000"/>
                  </a:lnSpc>
                  <a:buFontTx/>
                  <a:buChar char="-"/>
                </a:pPr>
                <a:r>
                  <a:rPr lang="en-US" altLang="ko-KR" b="1" dirty="0">
                    <a:solidFill>
                      <a:srgbClr val="0070C0">
                        <a:alpha val="99000"/>
                      </a:srgbClr>
                    </a:solidFill>
                  </a:rPr>
                  <a:t>q</a:t>
                </a:r>
                <a:r>
                  <a:rPr lang="ko-KR" altLang="en-US" b="1" dirty="0">
                    <a:solidFill>
                      <a:srgbClr val="0070C0">
                        <a:alpha val="99000"/>
                      </a:srgbClr>
                    </a:solidFill>
                  </a:rPr>
                  <a:t>를 이용해 샘플링을 진행</a:t>
                </a:r>
                <a:r>
                  <a:rPr lang="en-US" altLang="ko-KR" b="1" dirty="0">
                    <a:solidFill>
                      <a:srgbClr val="0070C0">
                        <a:alpha val="99000"/>
                      </a:srgbClr>
                    </a:solidFill>
                  </a:rPr>
                  <a:t>, a</a:t>
                </a:r>
                <a:r>
                  <a:rPr lang="ko-KR" altLang="en-US" b="1" dirty="0">
                    <a:solidFill>
                      <a:srgbClr val="0070C0">
                        <a:alpha val="99000"/>
                      </a:srgbClr>
                    </a:solidFill>
                  </a:rPr>
                  <a:t>로 방향성을 체크한 뒤 최종적으로 </a:t>
                </a:r>
                <a:r>
                  <a:rPr lang="en-US" altLang="ko-KR" b="1" dirty="0">
                    <a:solidFill>
                      <a:srgbClr val="0070C0">
                        <a:alpha val="99000"/>
                      </a:srgbClr>
                    </a:solidFill>
                  </a:rPr>
                  <a:t>f</a:t>
                </a:r>
                <a:r>
                  <a:rPr lang="ko-KR" altLang="en-US" b="1" dirty="0">
                    <a:solidFill>
                      <a:srgbClr val="0070C0">
                        <a:alpha val="99000"/>
                      </a:srgbClr>
                    </a:solidFill>
                  </a:rPr>
                  <a:t>에 근사</a:t>
                </a:r>
                <a:endParaRPr lang="en-US" altLang="ko-KR" b="1" dirty="0">
                  <a:solidFill>
                    <a:srgbClr val="0070C0">
                      <a:alpha val="99000"/>
                    </a:srgbClr>
                  </a:solidFill>
                </a:endParaRPr>
              </a:p>
              <a:p>
                <a:pPr marL="457200" lvl="2" indent="0">
                  <a:lnSpc>
                    <a:spcPct val="120000"/>
                  </a:lnSpc>
                  <a:buNone/>
                </a:pPr>
                <a:r>
                  <a:rPr lang="en-US" altLang="ko-KR" dirty="0"/>
                  <a:t>f(x) : target density (</a:t>
                </a:r>
                <a:r>
                  <a:rPr lang="ko-KR" altLang="en-US" dirty="0"/>
                  <a:t>정적 분포에 비례하게 설정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정규화</a:t>
                </a:r>
                <a:r>
                  <a:rPr lang="en-US" altLang="ko-KR" dirty="0"/>
                  <a:t>X)</a:t>
                </a:r>
              </a:p>
              <a:p>
                <a:pPr marL="457200" lvl="2" indent="0">
                  <a:lnSpc>
                    <a:spcPct val="120000"/>
                  </a:lnSpc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ko-KR" dirty="0"/>
                  <a:t>: current value</a:t>
                </a:r>
              </a:p>
              <a:p>
                <a:pPr marL="457200" lvl="2" indent="0">
                  <a:lnSpc>
                    <a:spcPct val="120000"/>
                  </a:lnSpc>
                  <a:buNone/>
                </a:pPr>
                <a:r>
                  <a:rPr lang="en-US" altLang="ko-KR" dirty="0"/>
                  <a:t>q(x|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ko-KR" dirty="0"/>
                  <a:t>) : proposal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distribution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(</a:t>
                </a:r>
                <a:r>
                  <a:rPr lang="ko-KR" altLang="en-US" dirty="0"/>
                  <a:t>아무 분포나 가능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보통 대칭형 사용</a:t>
                </a:r>
                <a:r>
                  <a:rPr lang="en-US" altLang="ko-KR" dirty="0"/>
                  <a:t>)</a:t>
                </a:r>
              </a:p>
              <a:p>
                <a:pPr marL="233362" lvl="1" indent="0">
                  <a:lnSpc>
                    <a:spcPct val="120000"/>
                  </a:lnSpc>
                  <a:buNone/>
                </a:pPr>
                <a:r>
                  <a:rPr lang="en-US" altLang="ko-KR" dirty="0"/>
                  <a:t>- Acceptance probability a(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ko-KR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altLang="ko-KR" dirty="0"/>
                  <a:t>) =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𝑚𝑖𝑛</m:t>
                    </m:r>
                    <m:d>
                      <m:dPr>
                        <m:begChr m:val="{"/>
                        <m:endChr m:val="}"/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1, </m:t>
                        </m:r>
                        <m:f>
                          <m:f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sSup>
                              <m:sSup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</m:sup>
                            </m:sSup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num>
                          <m:den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</m:sup>
                            </m:sSup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den>
                        </m:f>
                      </m:e>
                    </m:d>
                  </m:oMath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1CB7F398-7272-48C6-9FA5-58B57A43CC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1639" t="-148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375F892-EDDC-42DF-AD72-5EFBCFEFFE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4812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B2EBBB-1015-4C43-BB65-95E492C54A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2. </a:t>
            </a:r>
            <a:r>
              <a:rPr lang="ko-KR" altLang="en-US" dirty="0"/>
              <a:t>현재 경로 정점에서 정보 저장</a:t>
            </a:r>
          </a:p>
          <a:p>
            <a:pPr marL="233362" lvl="1" indent="0">
              <a:lnSpc>
                <a:spcPct val="120000"/>
              </a:lnSpc>
              <a:buNone/>
            </a:pPr>
            <a:r>
              <a:rPr lang="en-US" altLang="ko-KR" dirty="0"/>
              <a:t>- </a:t>
            </a:r>
            <a:r>
              <a:rPr lang="ko-KR" altLang="en-US" dirty="0"/>
              <a:t>현재 방출</a:t>
            </a:r>
            <a:r>
              <a:rPr lang="en-US" altLang="ko-KR" dirty="0"/>
              <a:t>, </a:t>
            </a:r>
            <a:r>
              <a:rPr lang="ko-KR" altLang="en-US" dirty="0"/>
              <a:t>교차점의 </a:t>
            </a:r>
            <a:r>
              <a:rPr lang="en-US" altLang="ko-KR" dirty="0" err="1"/>
              <a:t>BSDF</a:t>
            </a:r>
            <a:r>
              <a:rPr lang="en-US" altLang="ko-KR" dirty="0"/>
              <a:t>, </a:t>
            </a:r>
            <a:r>
              <a:rPr lang="ko-KR" altLang="en-US" dirty="0"/>
              <a:t>기존 방향 저장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ACDED4E-2C4C-4E52-A845-90BA2FE24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30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07A55CF-BB6E-4D5E-B168-43D838FC6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248" y="2923953"/>
            <a:ext cx="6126364" cy="159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129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710360-47C7-4E2A-9D90-7ECDEFC423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9248" y="884284"/>
            <a:ext cx="11151917" cy="4944532"/>
          </a:xfrm>
        </p:spPr>
        <p:txBody>
          <a:bodyPr/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3. </a:t>
            </a:r>
            <a:r>
              <a:rPr lang="ko-KR" altLang="en-US" dirty="0"/>
              <a:t>나가는 메트로 폴리스 경로 방향에 대한 </a:t>
            </a:r>
            <a:r>
              <a:rPr lang="ko-KR" altLang="en-US" dirty="0" err="1"/>
              <a:t>방햔</a:t>
            </a:r>
            <a:r>
              <a:rPr lang="ko-KR" altLang="en-US" dirty="0"/>
              <a:t> 표본화</a:t>
            </a:r>
          </a:p>
          <a:p>
            <a:pPr marL="233362" lvl="1" indent="0">
              <a:lnSpc>
                <a:spcPct val="120000"/>
              </a:lnSpc>
              <a:buNone/>
            </a:pPr>
            <a:r>
              <a:rPr lang="en-US" altLang="ko-KR" dirty="0"/>
              <a:t>- </a:t>
            </a:r>
            <a:r>
              <a:rPr lang="en-US" altLang="ko-KR" dirty="0" err="1"/>
              <a:t>BSDFSample</a:t>
            </a:r>
            <a:r>
              <a:rPr lang="ko-KR" altLang="en-US" dirty="0"/>
              <a:t>로 초기화된 표본 값은 현재 경로에 대한 </a:t>
            </a:r>
            <a:r>
              <a:rPr lang="en-US" altLang="ko-KR" dirty="0" err="1"/>
              <a:t>PathSample</a:t>
            </a:r>
            <a:r>
              <a:rPr lang="ko-KR" altLang="en-US" dirty="0"/>
              <a:t>에서 추출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FEB66E0-0DE1-4C2D-B3D8-08B4701690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31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BF578E5-5A86-4178-9E54-63BE45F2E0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248" y="2245358"/>
            <a:ext cx="9624212" cy="383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580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875707-A7F6-47F7-A4FA-0DEDBDA586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4. </a:t>
            </a:r>
            <a:r>
              <a:rPr lang="en-US" altLang="ko-KR" dirty="0" err="1"/>
              <a:t>rr</a:t>
            </a:r>
            <a:r>
              <a:rPr lang="ko-KR" altLang="en-US" dirty="0"/>
              <a:t>로 경로를 종료하거나 다음 정점을 찾기 위해 준비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690640-93DF-444F-A48A-F96ABAD3C4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32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99F0EF3-651C-4C99-BF22-1DB6067BD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248" y="2239814"/>
            <a:ext cx="7929290" cy="3608093"/>
          </a:xfrm>
          <a:prstGeom prst="rect">
            <a:avLst/>
          </a:prstGeom>
        </p:spPr>
      </p:pic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31075C60-88A4-4BB5-A180-CB635234DD44}"/>
              </a:ext>
            </a:extLst>
          </p:cNvPr>
          <p:cNvSpPr txBox="1">
            <a:spLocks/>
          </p:cNvSpPr>
          <p:nvPr/>
        </p:nvSpPr>
        <p:spPr>
          <a:xfrm>
            <a:off x="6604011" y="2670546"/>
            <a:ext cx="5296761" cy="186955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84163" marR="0" indent="-284163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"/>
              <a:tabLst/>
              <a:defRPr sz="2800" kern="1200" spc="-7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7525" marR="0" indent="-233363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"/>
              <a:tabLst/>
              <a:defRPr sz="2400" kern="1200" spc="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41363" marR="0" indent="-223838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"/>
              <a:tabLst/>
              <a:defRPr sz="2000" kern="1200" spc="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marR="0" indent="-173038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"/>
              <a:tabLst/>
              <a:defRPr sz="2000" kern="1200" spc="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87438" marR="0" indent="-173038" algn="l" defTabSz="914363" rtl="0" eaLnBrk="1" fontAlgn="auto" latinLnBrk="1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"/>
              <a:tabLst/>
              <a:defRPr sz="2000" kern="1200" spc="0" baseline="0">
                <a:solidFill>
                  <a:schemeClr val="bg1">
                    <a:lumMod val="75000"/>
                    <a:lumOff val="25000"/>
                    <a:alpha val="99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b="1"/>
              <a:t>pathScale</a:t>
            </a:r>
            <a:r>
              <a:rPr lang="en-US" altLang="ko-KR" sz="2400"/>
              <a:t> </a:t>
            </a:r>
          </a:p>
          <a:p>
            <a:pPr marL="233362" lvl="1" indent="0">
              <a:buFont typeface="Wingdings" pitchFamily="2" charset="2"/>
              <a:buNone/>
            </a:pPr>
            <a:r>
              <a:rPr lang="ko-KR" altLang="en-US" sz="2000"/>
              <a:t>경로</a:t>
            </a:r>
            <a:r>
              <a:rPr lang="en-US" altLang="ko-KR" sz="2000"/>
              <a:t> </a:t>
            </a:r>
            <a:r>
              <a:rPr lang="ko-KR" altLang="en-US" sz="2000"/>
              <a:t>방출 </a:t>
            </a:r>
            <a:r>
              <a:rPr lang="en-US" altLang="ko-KR" sz="2000"/>
              <a:t>alpha</a:t>
            </a:r>
            <a:r>
              <a:rPr lang="ko-KR" altLang="en-US" sz="2000"/>
              <a:t>를 생신하는 점진적인 인자</a:t>
            </a:r>
            <a:endParaRPr lang="en-US" altLang="ko-KR" sz="2000"/>
          </a:p>
          <a:p>
            <a:pPr marL="233362" lvl="1" indent="0">
              <a:buFont typeface="Wingdings" pitchFamily="2" charset="2"/>
              <a:buNone/>
            </a:pPr>
            <a:r>
              <a:rPr lang="ko-KR" altLang="en-US" sz="2000"/>
              <a:t>러시안 룰렛 시험에 사용</a:t>
            </a:r>
            <a:endParaRPr lang="en-US" altLang="ko-KR" sz="2000"/>
          </a:p>
          <a:p>
            <a:pPr marL="233362" lvl="1" indent="0">
              <a:buFont typeface="Wingdings" pitchFamily="2" charset="2"/>
              <a:buNone/>
            </a:pPr>
            <a:r>
              <a:rPr lang="ko-KR" altLang="en-US" sz="2000"/>
              <a:t>낮을수록 경로가 종료</a:t>
            </a:r>
            <a:endParaRPr lang="en-US" altLang="ko-KR" sz="2000"/>
          </a:p>
          <a:p>
            <a:pPr marL="233362" lvl="1" indent="0">
              <a:buFont typeface="Wingdings" pitchFamily="2" charset="2"/>
              <a:buNone/>
            </a:pPr>
            <a:r>
              <a:rPr lang="ko-KR" altLang="en-US" sz="2000"/>
              <a:t>경로가 종료되지 않을 경우 방출이 갱신</a:t>
            </a:r>
          </a:p>
          <a:p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30402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17C6DF-4167-488E-B4A9-62F3DC2417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9248" y="5295013"/>
            <a:ext cx="11151917" cy="1097319"/>
          </a:xfrm>
        </p:spPr>
        <p:txBody>
          <a:bodyPr/>
          <a:lstStyle/>
          <a:p>
            <a:pPr algn="ctr"/>
            <a:r>
              <a:rPr lang="en-US" altLang="ko-KR" b="1" dirty="0">
                <a:solidFill>
                  <a:srgbClr val="FF0000">
                    <a:alpha val="99000"/>
                  </a:srgbClr>
                </a:solidFill>
              </a:rPr>
              <a:t>q</a:t>
            </a:r>
            <a:r>
              <a:rPr lang="ko-KR" altLang="en-US" b="1" dirty="0">
                <a:solidFill>
                  <a:srgbClr val="FF0000">
                    <a:alpha val="99000"/>
                  </a:srgbClr>
                </a:solidFill>
              </a:rPr>
              <a:t>와</a:t>
            </a:r>
            <a:r>
              <a:rPr lang="en-US" altLang="ko-KR" b="1" dirty="0">
                <a:solidFill>
                  <a:srgbClr val="FF0000">
                    <a:alpha val="99000"/>
                  </a:srgbClr>
                </a:solidFill>
              </a:rPr>
              <a:t> a</a:t>
            </a:r>
            <a:r>
              <a:rPr lang="ko-KR" altLang="en-US" b="1" dirty="0">
                <a:solidFill>
                  <a:srgbClr val="FF0000">
                    <a:alpha val="99000"/>
                  </a:srgbClr>
                </a:solidFill>
              </a:rPr>
              <a:t>의 조합</a:t>
            </a:r>
            <a:r>
              <a:rPr lang="en-US" altLang="ko-KR" b="1" dirty="0">
                <a:solidFill>
                  <a:srgbClr val="FF0000">
                    <a:alpha val="99000"/>
                  </a:srgbClr>
                </a:solidFill>
              </a:rPr>
              <a:t>(</a:t>
            </a:r>
            <a:r>
              <a:rPr lang="ko-KR" altLang="en-US" b="1" dirty="0">
                <a:solidFill>
                  <a:srgbClr val="FF0000">
                    <a:alpha val="99000"/>
                  </a:srgbClr>
                </a:solidFill>
              </a:rPr>
              <a:t>곱</a:t>
            </a:r>
            <a:r>
              <a:rPr lang="en-US" altLang="ko-KR" b="1" dirty="0">
                <a:solidFill>
                  <a:srgbClr val="FF0000">
                    <a:alpha val="99000"/>
                  </a:srgbClr>
                </a:solidFill>
              </a:rPr>
              <a:t>)</a:t>
            </a:r>
            <a:r>
              <a:rPr lang="ko-KR" altLang="en-US" b="1" dirty="0">
                <a:solidFill>
                  <a:srgbClr val="FF0000">
                    <a:alpha val="99000"/>
                  </a:srgbClr>
                </a:solidFill>
              </a:rPr>
              <a:t>이 찾고자 하는 전이 행렬이다</a:t>
            </a:r>
            <a:r>
              <a:rPr lang="en-US" altLang="ko-KR" b="1" dirty="0">
                <a:solidFill>
                  <a:srgbClr val="FF0000">
                    <a:alpha val="99000"/>
                  </a:srgbClr>
                </a:solidFill>
              </a:rPr>
              <a:t>.</a:t>
            </a:r>
            <a:endParaRPr lang="ko-KR" altLang="en-US" b="1" dirty="0">
              <a:solidFill>
                <a:srgbClr val="FF0000">
                  <a:alpha val="99000"/>
                </a:srgb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98DCB3D-DB58-497B-8898-564B253C19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B3C2100-3DF1-4B67-90EE-B42B3CF85C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3237" y="886489"/>
            <a:ext cx="6105525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338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83FA190-EE59-4729-80BB-D47124D648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9248" y="1073888"/>
            <a:ext cx="11151917" cy="5318445"/>
          </a:xfrm>
        </p:spPr>
        <p:txBody>
          <a:bodyPr/>
          <a:lstStyle/>
          <a:p>
            <a:pPr>
              <a:lnSpc>
                <a:spcPct val="120000"/>
              </a:lnSpc>
              <a:buFontTx/>
              <a:buChar char="-"/>
            </a:pPr>
            <a:r>
              <a:rPr lang="en-US" altLang="ko-KR" b="1" dirty="0"/>
              <a:t>f: target density</a:t>
            </a:r>
            <a:br>
              <a:rPr lang="en-US" altLang="ko-KR" dirty="0"/>
            </a:br>
            <a:r>
              <a:rPr lang="ko-KR" altLang="en-US" sz="2400" dirty="0"/>
              <a:t>주어진 </a:t>
            </a:r>
            <a:r>
              <a:rPr lang="en-US" altLang="ko-KR" sz="2400" dirty="0"/>
              <a:t>Stationary distribution</a:t>
            </a:r>
            <a:r>
              <a:rPr lang="ko-KR" altLang="en-US" sz="2400" dirty="0"/>
              <a:t>에 비례 </a:t>
            </a:r>
            <a:r>
              <a:rPr lang="en-US" altLang="ko-KR" sz="2400" dirty="0"/>
              <a:t>-&gt; </a:t>
            </a:r>
            <a:r>
              <a:rPr lang="ko-KR" altLang="en-US" sz="2400" dirty="0"/>
              <a:t>정확한 분포를 알지 못함</a:t>
            </a:r>
            <a:br>
              <a:rPr lang="en-US" altLang="ko-KR" sz="2400" dirty="0"/>
            </a:br>
            <a:r>
              <a:rPr lang="ko-KR" altLang="en-US" sz="2400" dirty="0"/>
              <a:t>가정이 필요 </a:t>
            </a:r>
            <a:r>
              <a:rPr lang="en-US" altLang="ko-KR" sz="2400" dirty="0"/>
              <a:t>-&gt; </a:t>
            </a:r>
            <a:r>
              <a:rPr lang="ko-KR" altLang="en-US" sz="2400" dirty="0"/>
              <a:t>최대한 형태 보존 </a:t>
            </a:r>
            <a:r>
              <a:rPr lang="en-US" altLang="ko-KR" sz="2400" dirty="0"/>
              <a:t>/ </a:t>
            </a:r>
            <a:r>
              <a:rPr lang="ko-KR" altLang="en-US" sz="2400" dirty="0"/>
              <a:t>아는 분포로 근사</a:t>
            </a:r>
            <a:endParaRPr lang="en-US" altLang="ko-KR" sz="2400" dirty="0"/>
          </a:p>
          <a:p>
            <a:pPr>
              <a:lnSpc>
                <a:spcPct val="120000"/>
              </a:lnSpc>
              <a:buFontTx/>
              <a:buChar char="-"/>
            </a:pPr>
            <a:r>
              <a:rPr lang="en-US" altLang="ko-KR" b="1" dirty="0"/>
              <a:t>q: proposal distribution</a:t>
            </a:r>
            <a:br>
              <a:rPr lang="en-US" altLang="ko-KR" dirty="0"/>
            </a:br>
            <a:r>
              <a:rPr lang="en-US" altLang="ko-KR" sz="2400" dirty="0">
                <a:solidFill>
                  <a:srgbClr val="0070C0">
                    <a:alpha val="99000"/>
                  </a:srgbClr>
                </a:solidFill>
              </a:rPr>
              <a:t>f</a:t>
            </a:r>
            <a:r>
              <a:rPr lang="ko-KR" altLang="en-US" sz="2400" dirty="0">
                <a:solidFill>
                  <a:srgbClr val="0070C0">
                    <a:alpha val="99000"/>
                  </a:srgbClr>
                </a:solidFill>
              </a:rPr>
              <a:t>를 잘 찾아가는 것이 목표</a:t>
            </a:r>
            <a:br>
              <a:rPr lang="en-US" altLang="ko-KR" sz="2400" dirty="0"/>
            </a:br>
            <a:r>
              <a:rPr lang="ko-KR" altLang="en-US" sz="2400" dirty="0"/>
              <a:t>찾아가는 단계에서 표본이 나오게 되며</a:t>
            </a:r>
            <a:r>
              <a:rPr lang="en-US" altLang="ko-KR" sz="2400" dirty="0"/>
              <a:t>, </a:t>
            </a:r>
            <a:r>
              <a:rPr lang="ko-KR" altLang="en-US" sz="2400" dirty="0"/>
              <a:t>이를 모으면 </a:t>
            </a:r>
            <a:r>
              <a:rPr lang="en-US" altLang="ko-KR" sz="2400" dirty="0"/>
              <a:t>f</a:t>
            </a:r>
            <a:r>
              <a:rPr lang="ko-KR" altLang="en-US" sz="2400" dirty="0"/>
              <a:t>형태를 따라가게 됨</a:t>
            </a:r>
            <a:br>
              <a:rPr lang="en-US" altLang="ko-KR" sz="2400" dirty="0"/>
            </a:br>
            <a:r>
              <a:rPr lang="ko-KR" altLang="en-US" sz="2400" dirty="0"/>
              <a:t>표본은 </a:t>
            </a:r>
            <a:r>
              <a:rPr lang="en-US" altLang="ko-KR" sz="2400" dirty="0"/>
              <a:t>q</a:t>
            </a:r>
            <a:r>
              <a:rPr lang="ko-KR" altLang="en-US" sz="2400" dirty="0"/>
              <a:t>에서 파라미터를 </a:t>
            </a:r>
            <a:r>
              <a:rPr lang="en-US" altLang="ko-KR" sz="2400" dirty="0"/>
              <a:t>update</a:t>
            </a:r>
            <a:r>
              <a:rPr lang="ko-KR" altLang="en-US" sz="2400" dirty="0"/>
              <a:t>하는 역할</a:t>
            </a:r>
            <a:endParaRPr lang="en-US" altLang="ko-KR" sz="2400" dirty="0"/>
          </a:p>
          <a:p>
            <a:pPr>
              <a:lnSpc>
                <a:spcPct val="120000"/>
              </a:lnSpc>
              <a:buFontTx/>
              <a:buChar char="-"/>
            </a:pPr>
            <a:r>
              <a:rPr lang="en-US" altLang="ko-KR" b="1" dirty="0"/>
              <a:t>a: acceptance probability</a:t>
            </a:r>
          </a:p>
          <a:p>
            <a:pPr marL="233362" lvl="1" indent="0">
              <a:lnSpc>
                <a:spcPct val="120000"/>
              </a:lnSpc>
              <a:buNone/>
            </a:pPr>
            <a:r>
              <a:rPr lang="en-US" altLang="ko-KR" dirty="0"/>
              <a:t>q</a:t>
            </a:r>
            <a:r>
              <a:rPr lang="ko-KR" altLang="en-US" dirty="0"/>
              <a:t>가 여기저기 움직이며 </a:t>
            </a:r>
            <a:r>
              <a:rPr lang="en-US" altLang="ko-KR" dirty="0"/>
              <a:t>f</a:t>
            </a:r>
            <a:r>
              <a:rPr lang="ko-KR" altLang="en-US" dirty="0"/>
              <a:t>를 찾아다닐 때</a:t>
            </a:r>
            <a:r>
              <a:rPr lang="en-US" altLang="ko-KR" dirty="0"/>
              <a:t>, </a:t>
            </a:r>
            <a:r>
              <a:rPr lang="ko-KR" altLang="en-US" dirty="0">
                <a:solidFill>
                  <a:srgbClr val="0070C0">
                    <a:alpha val="99000"/>
                  </a:srgbClr>
                </a:solidFill>
              </a:rPr>
              <a:t>정확히 움직이는 것인지 판단</a:t>
            </a:r>
            <a:endParaRPr lang="en-US" altLang="ko-KR" dirty="0">
              <a:solidFill>
                <a:srgbClr val="0070C0">
                  <a:alpha val="99000"/>
                </a:srgb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A77A60-CFBC-4403-9C8D-12663C0876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028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DE19131F-B0B7-4153-86D7-0C26FFA3C24C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pPr>
                  <a:lnSpc>
                    <a:spcPct val="120000"/>
                  </a:lnSpc>
                </a:pPr>
                <a:r>
                  <a:rPr lang="en-US" altLang="ko-KR" sz="3200" b="1" dirty="0"/>
                  <a:t>Metropolis Hastings Chain</a:t>
                </a:r>
              </a:p>
              <a:p>
                <a:pPr lvl="1">
                  <a:lnSpc>
                    <a:spcPct val="120000"/>
                  </a:lnSpc>
                  <a:buFontTx/>
                  <a:buChar char="-"/>
                </a:pPr>
                <a:r>
                  <a:rPr lang="en-US" altLang="ko-KR" dirty="0"/>
                  <a:t>Proposal distribution(q)</a:t>
                </a:r>
              </a:p>
              <a:p>
                <a:pPr lvl="1">
                  <a:lnSpc>
                    <a:spcPct val="120000"/>
                  </a:lnSpc>
                  <a:buFontTx/>
                  <a:buChar char="-"/>
                </a:pPr>
                <a:r>
                  <a:rPr lang="en-US" altLang="ko-KR" dirty="0"/>
                  <a:t>acceptance Probability(a)</a:t>
                </a:r>
              </a:p>
              <a:p>
                <a:pPr lvl="1">
                  <a:lnSpc>
                    <a:spcPct val="120000"/>
                  </a:lnSpc>
                  <a:buFontTx/>
                  <a:buChar char="-"/>
                </a:pPr>
                <a:r>
                  <a:rPr lang="ko-KR" altLang="en-US" dirty="0">
                    <a:solidFill>
                      <a:srgbClr val="0070C0">
                        <a:alpha val="99000"/>
                      </a:srgbClr>
                    </a:solidFill>
                  </a:rPr>
                  <a:t>각</a:t>
                </a:r>
                <a:r>
                  <a:rPr lang="en-US" altLang="ko-KR" dirty="0">
                    <a:solidFill>
                      <a:srgbClr val="0070C0">
                        <a:alpha val="99000"/>
                      </a:srgbClr>
                    </a:solidFill>
                  </a:rPr>
                  <a:t> </a:t>
                </a:r>
                <a:r>
                  <a:rPr lang="ko-KR" altLang="en-US" dirty="0">
                    <a:solidFill>
                      <a:srgbClr val="0070C0">
                        <a:alpha val="99000"/>
                      </a:srgbClr>
                    </a:solidFill>
                  </a:rPr>
                  <a:t>상태 </a:t>
                </a:r>
                <a:r>
                  <a:rPr lang="en-US" altLang="ko-KR" dirty="0">
                    <a:solidFill>
                      <a:srgbClr val="0070C0">
                        <a:alpha val="99000"/>
                      </a:srgbClr>
                    </a:solidFill>
                  </a:rPr>
                  <a:t>x</a:t>
                </a:r>
                <a:r>
                  <a:rPr lang="ko-KR" altLang="en-US" dirty="0">
                    <a:solidFill>
                      <a:srgbClr val="0070C0">
                        <a:alpha val="99000"/>
                      </a:srgbClr>
                    </a:solidFill>
                  </a:rPr>
                  <a:t>에서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ko-KR" b="0" i="1" smtClean="0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ko-KR" altLang="en-US" dirty="0">
                    <a:solidFill>
                      <a:srgbClr val="0070C0">
                        <a:alpha val="99000"/>
                      </a:srgbClr>
                    </a:solidFill>
                  </a:rPr>
                  <a:t>로</a:t>
                </a:r>
                <a:r>
                  <a:rPr lang="en-US" altLang="ko-KR" dirty="0">
                    <a:solidFill>
                      <a:srgbClr val="0070C0">
                        <a:alpha val="99000"/>
                      </a:srgbClr>
                    </a:solidFill>
                  </a:rPr>
                  <a:t> </a:t>
                </a:r>
                <a:r>
                  <a:rPr lang="ko-KR" altLang="en-US" dirty="0">
                    <a:solidFill>
                      <a:srgbClr val="0070C0">
                        <a:alpha val="99000"/>
                      </a:srgbClr>
                    </a:solidFill>
                  </a:rPr>
                  <a:t>가는 상황을 </a:t>
                </a:r>
                <a:r>
                  <a:rPr lang="en-US" altLang="ko-KR" dirty="0">
                    <a:solidFill>
                      <a:srgbClr val="0070C0">
                        <a:alpha val="99000"/>
                      </a:srgbClr>
                    </a:solidFill>
                  </a:rPr>
                  <a:t>Q</a:t>
                </a:r>
                <a:r>
                  <a:rPr lang="ko-KR" altLang="en-US" dirty="0">
                    <a:solidFill>
                      <a:srgbClr val="0070C0">
                        <a:alpha val="99000"/>
                      </a:srgbClr>
                    </a:solidFill>
                  </a:rPr>
                  <a:t>에 기반해서 결정</a:t>
                </a:r>
                <a:endParaRPr lang="en-US" altLang="ko-KR" dirty="0">
                  <a:solidFill>
                    <a:srgbClr val="0070C0">
                      <a:alpha val="99000"/>
                    </a:srgbClr>
                  </a:solidFill>
                </a:endParaRPr>
              </a:p>
              <a:p>
                <a:pPr lvl="1">
                  <a:lnSpc>
                    <a:spcPct val="120000"/>
                  </a:lnSpc>
                  <a:buFontTx/>
                  <a:buChar char="-"/>
                </a:pPr>
                <a:r>
                  <a:rPr lang="en-US" altLang="ko-KR" dirty="0">
                    <a:solidFill>
                      <a:srgbClr val="0070C0">
                        <a:alpha val="99000"/>
                      </a:srgbClr>
                    </a:solidFill>
                  </a:rPr>
                  <a:t>a</a:t>
                </a:r>
                <a:r>
                  <a:rPr lang="ko-KR" altLang="en-US" dirty="0">
                    <a:solidFill>
                      <a:srgbClr val="0070C0">
                        <a:alpha val="99000"/>
                      </a:srgbClr>
                    </a:solidFill>
                  </a:rPr>
                  <a:t>가 수락을 의미하는 경우</a:t>
                </a:r>
                <a:r>
                  <a:rPr lang="en-US" altLang="ko-KR" dirty="0">
                    <a:solidFill>
                      <a:srgbClr val="0070C0">
                        <a:alpha val="99000"/>
                      </a:srgbClr>
                    </a:solidFill>
                  </a:rPr>
                  <a:t>, </a:t>
                </a:r>
                <a:r>
                  <a:rPr lang="ko-KR" altLang="en-US" dirty="0">
                    <a:solidFill>
                      <a:srgbClr val="0070C0">
                        <a:alpha val="99000"/>
                      </a:srgbClr>
                    </a:solidFill>
                  </a:rPr>
                  <a:t>다음 단계의 상태를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ko-KR" i="1">
                            <a:solidFill>
                              <a:srgbClr val="0070C0">
                                <a:alpha val="99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ko-KR" altLang="en-US" dirty="0">
                    <a:solidFill>
                      <a:srgbClr val="0070C0">
                        <a:alpha val="99000"/>
                      </a:srgbClr>
                    </a:solidFill>
                  </a:rPr>
                  <a:t>로 결정해준다</a:t>
                </a:r>
                <a:r>
                  <a:rPr lang="en-US" altLang="ko-KR" dirty="0">
                    <a:solidFill>
                      <a:srgbClr val="0070C0">
                        <a:alpha val="99000"/>
                      </a:srgbClr>
                    </a:solidFill>
                  </a:rPr>
                  <a:t>.</a:t>
                </a:r>
                <a:br>
                  <a:rPr lang="en-US" altLang="ko-KR" dirty="0">
                    <a:solidFill>
                      <a:srgbClr val="0070C0">
                        <a:alpha val="99000"/>
                      </a:srgbClr>
                    </a:solidFill>
                  </a:rPr>
                </a:br>
                <a:r>
                  <a:rPr lang="ko-KR" altLang="en-US" dirty="0">
                    <a:solidFill>
                      <a:srgbClr val="0070C0">
                        <a:alpha val="99000"/>
                      </a:srgbClr>
                    </a:solidFill>
                  </a:rPr>
                  <a:t>그렇지 않다면 다음 단계의 상태를 계속 </a:t>
                </a:r>
                <a:r>
                  <a:rPr lang="en-US" altLang="ko-KR" dirty="0">
                    <a:solidFill>
                      <a:srgbClr val="0070C0">
                        <a:alpha val="99000"/>
                      </a:srgbClr>
                    </a:solidFill>
                  </a:rPr>
                  <a:t>x</a:t>
                </a:r>
                <a:r>
                  <a:rPr lang="ko-KR" altLang="en-US" dirty="0">
                    <a:solidFill>
                      <a:srgbClr val="0070C0">
                        <a:alpha val="99000"/>
                      </a:srgbClr>
                    </a:solidFill>
                  </a:rPr>
                  <a:t>로 유지한다</a:t>
                </a:r>
                <a:r>
                  <a:rPr lang="en-US" altLang="ko-KR" dirty="0">
                    <a:solidFill>
                      <a:srgbClr val="0070C0">
                        <a:alpha val="99000"/>
                      </a:srgbClr>
                    </a:solidFill>
                  </a:rPr>
                  <a:t>.</a:t>
                </a:r>
              </a:p>
              <a:p>
                <a:pPr lvl="1">
                  <a:lnSpc>
                    <a:spcPct val="120000"/>
                  </a:lnSpc>
                  <a:buFontTx/>
                  <a:buChar char="-"/>
                </a:pPr>
                <a:r>
                  <a:rPr lang="ko-KR" altLang="en-US" dirty="0"/>
                  <a:t>즉</a:t>
                </a:r>
                <a:r>
                  <a:rPr lang="en-US" altLang="ko-KR" dirty="0"/>
                  <a:t>,</a:t>
                </a:r>
                <a:endParaRPr lang="en-US" altLang="ko-KR" sz="2800" dirty="0"/>
              </a:p>
              <a:p>
                <a:pPr marL="457200" lvl="2" indent="0">
                  <a:lnSpc>
                    <a:spcPct val="120000"/>
                  </a:lnSpc>
                  <a:buNone/>
                </a:pPr>
                <a:r>
                  <a:rPr lang="en-US" altLang="ko-KR" sz="2400" dirty="0"/>
                  <a:t>T(x-&gt;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ko-KR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altLang="ko-KR" sz="2400" dirty="0"/>
                  <a:t>) = Q(x-&gt;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ko-KR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altLang="ko-KR" sz="2400" dirty="0"/>
                  <a:t>)a(x-&gt;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ko-KR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altLang="ko-KR" sz="2400" dirty="0"/>
                  <a:t>) if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ko-KR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ko-KR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endParaRPr lang="en-US" altLang="ko-KR" sz="2400" dirty="0"/>
              </a:p>
              <a:p>
                <a:pPr marL="457200" lvl="2" indent="0">
                  <a:lnSpc>
                    <a:spcPct val="120000"/>
                  </a:lnSpc>
                  <a:buNone/>
                </a:pPr>
                <a:r>
                  <a:rPr lang="en-US" altLang="ko-KR" sz="2400" dirty="0"/>
                  <a:t>T(x-&gt;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ko-KR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altLang="ko-KR" sz="2400" dirty="0"/>
                  <a:t>) = Q(x-&gt;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ko-KR" sz="24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altLang="ko-KR" sz="2400" dirty="0"/>
                  <a:t>) +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altLang="ko-KR" sz="2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altLang="ko-KR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sz="24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ko-KR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ko-KR" sz="2400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altLang="ko-KR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≠</m:t>
                        </m:r>
                        <m:r>
                          <a:rPr lang="en-US" altLang="ko-KR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sub>
                      <m:sup/>
                      <m:e>
                        <m:r>
                          <m:rPr>
                            <m:nor/>
                          </m:rPr>
                          <a:rPr lang="en-US" altLang="ko-KR" sz="2400" dirty="0"/>
                          <m:t>Q</m:t>
                        </m:r>
                        <m:r>
                          <m:rPr>
                            <m:nor/>
                          </m:rPr>
                          <a:rPr lang="en-US" altLang="ko-KR" sz="2400" dirty="0"/>
                          <m:t>(</m:t>
                        </m:r>
                        <m:r>
                          <m:rPr>
                            <m:nor/>
                          </m:rPr>
                          <a:rPr lang="en-US" altLang="ko-KR" sz="2400" dirty="0"/>
                          <m:t>x</m:t>
                        </m:r>
                        <m:r>
                          <m:rPr>
                            <m:nor/>
                          </m:rPr>
                          <a:rPr lang="en-US" altLang="ko-KR" sz="2400" dirty="0"/>
                          <m:t>−&gt; </m:t>
                        </m:r>
                        <m:sSup>
                          <m:sSupPr>
                            <m:ctrlPr>
                              <a:rPr lang="en-US" altLang="ko-KR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ko-KR" sz="2400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nor/>
                          </m:rPr>
                          <a:rPr lang="en-US" altLang="ko-KR" sz="2400" dirty="0"/>
                          <m:t>)</m:t>
                        </m:r>
                        <m:r>
                          <a:rPr lang="en-US" altLang="ko-KR" sz="2400" b="0" i="1" dirty="0" smtClean="0">
                            <a:latin typeface="Cambria Math" panose="02040503050406030204" pitchFamily="18" charset="0"/>
                          </a:rPr>
                          <m:t>[1−</m:t>
                        </m:r>
                        <m:r>
                          <a:rPr lang="en-US" altLang="ko-KR" sz="2400" b="0" i="1" dirty="0" smtClean="0">
                            <a:latin typeface="Cambria Math" panose="02040503050406030204" pitchFamily="18" charset="0"/>
                          </a:rPr>
                          <m:t>𝑎</m:t>
                        </m:r>
                        <m:d>
                          <m:dPr>
                            <m:ctrlPr>
                              <a:rPr lang="en-US" altLang="ko-KR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2400" b="0" i="1" dirty="0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ko-KR" sz="2400" b="0" i="1" dirty="0" smtClean="0">
                                <a:latin typeface="Cambria Math" panose="02040503050406030204" pitchFamily="18" charset="0"/>
                              </a:rPr>
                              <m:t>→</m:t>
                            </m:r>
                            <m:sSup>
                              <m:sSupPr>
                                <m:ctrlPr>
                                  <a:rPr lang="en-US" altLang="ko-KR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ko-KR" sz="2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altLang="ko-KR" sz="2400" i="1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  <m:r>
                          <a:rPr lang="en-US" altLang="ko-KR" sz="2400" b="0" i="1" dirty="0" smtClean="0">
                            <a:latin typeface="Cambria Math" panose="02040503050406030204" pitchFamily="18" charset="0"/>
                          </a:rPr>
                          <m:t>]</m:t>
                        </m:r>
                      </m:e>
                    </m:nary>
                  </m:oMath>
                </a14:m>
                <a:endParaRPr lang="en-US" altLang="ko-KR" sz="2400" dirty="0"/>
              </a:p>
            </p:txBody>
          </p:sp>
        </mc:Choice>
        <mc:Fallback xmlns="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DE19131F-B0B7-4153-86D7-0C26FFA3C24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3"/>
                <a:stretch>
                  <a:fillRect l="-1858" t="-1726" b="-1208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0F57397-1582-4563-93EE-8DF809C095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2623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9D2093-D6F2-4114-BC30-595E5AA8D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248" y="543951"/>
            <a:ext cx="11151917" cy="664797"/>
          </a:xfrm>
        </p:spPr>
        <p:txBody>
          <a:bodyPr/>
          <a:lstStyle/>
          <a:p>
            <a:r>
              <a:rPr lang="en-US" altLang="ko-KR" sz="4800" b="1" dirty="0"/>
              <a:t>Metropolis Light Transport</a:t>
            </a:r>
            <a:endParaRPr lang="ko-KR" altLang="en-US" sz="4800" b="1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E8D48C-5A80-4142-B03E-407A68BB2F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ko-KR" b="1" dirty="0"/>
              <a:t>Metropolis Light Transport(</a:t>
            </a:r>
            <a:r>
              <a:rPr lang="en-US" altLang="ko-KR" b="1" dirty="0" err="1"/>
              <a:t>MTL</a:t>
            </a:r>
            <a:r>
              <a:rPr lang="en-US" altLang="ko-KR" b="1" dirty="0"/>
              <a:t>)</a:t>
            </a:r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ko-KR" altLang="en-US" b="1" dirty="0">
                <a:solidFill>
                  <a:srgbClr val="0070C0">
                    <a:alpha val="99000"/>
                  </a:srgbClr>
                </a:solidFill>
              </a:rPr>
              <a:t>메트로폴리스 표본화</a:t>
            </a:r>
            <a:r>
              <a:rPr lang="ko-KR" altLang="en-US" dirty="0"/>
              <a:t>를 이미지 렌더링에 </a:t>
            </a:r>
            <a:r>
              <a:rPr lang="ko-KR" altLang="en-US" dirty="0" err="1"/>
              <a:t>비편향</a:t>
            </a:r>
            <a:r>
              <a:rPr lang="ko-KR" altLang="en-US" dirty="0"/>
              <a:t> 메소드 기반으로 사용</a:t>
            </a:r>
            <a:endParaRPr lang="en-US" altLang="ko-KR" dirty="0"/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ko-KR" altLang="en-US" dirty="0"/>
              <a:t>장면을 통해 </a:t>
            </a:r>
            <a:r>
              <a:rPr lang="ko-KR" altLang="en-US" b="1" dirty="0">
                <a:solidFill>
                  <a:srgbClr val="0070C0">
                    <a:alpha val="99000"/>
                  </a:srgbClr>
                </a:solidFill>
              </a:rPr>
              <a:t>빛 전송 경로의 연속</a:t>
            </a:r>
            <a:r>
              <a:rPr lang="ko-KR" altLang="en-US" dirty="0"/>
              <a:t>을 생성</a:t>
            </a:r>
            <a:endParaRPr lang="en-US" altLang="ko-KR" dirty="0"/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ko-KR" altLang="en-US" dirty="0"/>
              <a:t>각 </a:t>
            </a:r>
            <a:r>
              <a:rPr lang="ko-KR" altLang="en-US" b="1" dirty="0">
                <a:solidFill>
                  <a:srgbClr val="0070C0">
                    <a:alpha val="99000"/>
                  </a:srgbClr>
                </a:solidFill>
              </a:rPr>
              <a:t>경로가 기존 경로를 어떤 방식으로 </a:t>
            </a:r>
            <a:r>
              <a:rPr lang="ko-KR" altLang="en-US" b="1" dirty="0" err="1">
                <a:solidFill>
                  <a:srgbClr val="0070C0">
                    <a:alpha val="99000"/>
                  </a:srgbClr>
                </a:solidFill>
              </a:rPr>
              <a:t>변이시켜</a:t>
            </a:r>
            <a:r>
              <a:rPr lang="ko-KR" altLang="en-US" b="1" dirty="0">
                <a:solidFill>
                  <a:srgbClr val="0070C0">
                    <a:alpha val="99000"/>
                  </a:srgbClr>
                </a:solidFill>
              </a:rPr>
              <a:t> 생성</a:t>
            </a:r>
            <a:endParaRPr lang="en-US" altLang="ko-KR" b="1" dirty="0">
              <a:solidFill>
                <a:srgbClr val="0070C0">
                  <a:alpha val="99000"/>
                </a:srgbClr>
              </a:solidFill>
            </a:endParaRPr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ko-KR" altLang="en-US" dirty="0"/>
              <a:t>이런 경로의 분포는 차례차례 장면의 이미지를 생성하는데 사용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0FD3670-FDF7-4B83-A261-9CC647BD9A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6681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FAE844-9119-4AD8-B6AB-6CF2D04B7E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ko-KR" b="1" dirty="0" err="1"/>
              <a:t>MTL</a:t>
            </a:r>
            <a:r>
              <a:rPr lang="en-US" altLang="ko-KR" b="1" dirty="0"/>
              <a:t> </a:t>
            </a:r>
            <a:r>
              <a:rPr lang="ko-KR" altLang="en-US" b="1" dirty="0"/>
              <a:t>장점</a:t>
            </a:r>
            <a:endParaRPr lang="en-US" altLang="ko-KR" b="1" dirty="0"/>
          </a:p>
          <a:p>
            <a:pPr marL="233362" lvl="1" indent="0">
              <a:lnSpc>
                <a:spcPct val="120000"/>
              </a:lnSpc>
              <a:buNone/>
            </a:pPr>
            <a:r>
              <a:rPr lang="en-US" altLang="ko-KR" dirty="0"/>
              <a:t>- </a:t>
            </a:r>
            <a:r>
              <a:rPr lang="ko-KR" altLang="en-US" dirty="0"/>
              <a:t>이미지에 큰 기여를 생성하는 경로를 찾았을 경우 여기에 </a:t>
            </a:r>
            <a:r>
              <a:rPr lang="ko-KR" altLang="en-US" b="1" dirty="0">
                <a:solidFill>
                  <a:srgbClr val="0070C0">
                    <a:alpha val="99000"/>
                  </a:srgbClr>
                </a:solidFill>
              </a:rPr>
              <a:t>작은 변동을 생성해 비슷한 다른 경로를 </a:t>
            </a:r>
            <a:r>
              <a:rPr lang="ko-KR" altLang="en-US" b="1" dirty="0" err="1">
                <a:solidFill>
                  <a:srgbClr val="0070C0">
                    <a:alpha val="99000"/>
                  </a:srgbClr>
                </a:solidFill>
              </a:rPr>
              <a:t>표본화하는</a:t>
            </a:r>
            <a:r>
              <a:rPr lang="ko-KR" altLang="en-US" b="1" dirty="0">
                <a:solidFill>
                  <a:srgbClr val="0070C0">
                    <a:alpha val="99000"/>
                  </a:srgbClr>
                </a:solidFill>
              </a:rPr>
              <a:t> </a:t>
            </a:r>
            <a:r>
              <a:rPr lang="ko-KR" altLang="en-US" dirty="0"/>
              <a:t>것이 쉽다</a:t>
            </a:r>
            <a:endParaRPr lang="en-US" altLang="ko-KR" dirty="0"/>
          </a:p>
          <a:p>
            <a:pPr marL="233362" lvl="1" indent="0">
              <a:lnSpc>
                <a:spcPct val="120000"/>
              </a:lnSpc>
              <a:buNone/>
            </a:pPr>
            <a:r>
              <a:rPr lang="en-US" altLang="ko-KR" dirty="0"/>
              <a:t>- </a:t>
            </a:r>
            <a:r>
              <a:rPr lang="ko-KR" altLang="en-US" dirty="0"/>
              <a:t>이 특성은 </a:t>
            </a:r>
            <a:r>
              <a:rPr lang="en-US" altLang="ko-KR" dirty="0" err="1"/>
              <a:t>MLT</a:t>
            </a:r>
            <a:r>
              <a:rPr lang="ko-KR" altLang="en-US" dirty="0"/>
              <a:t>를 합리적으로 안정적인 빛 전송 알고리즘으로 만든다</a:t>
            </a:r>
            <a:r>
              <a:rPr lang="en-US" altLang="ko-KR" dirty="0"/>
              <a:t>.</a:t>
            </a:r>
          </a:p>
          <a:p>
            <a:pPr lvl="1">
              <a:lnSpc>
                <a:spcPct val="120000"/>
              </a:lnSpc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E7997F8-C3B0-4124-90E6-B5545BFA4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20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9AA827C-08CF-4FFD-A180-97C36EEFE4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ko-KR" dirty="0" err="1"/>
              <a:t>MLT</a:t>
            </a:r>
            <a:r>
              <a:rPr lang="en-US" altLang="ko-KR" dirty="0"/>
              <a:t> vs Path Tracing</a:t>
            </a:r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ko-KR" altLang="en-US" dirty="0"/>
              <a:t>같은 수 표본 사용할 경우 </a:t>
            </a:r>
            <a:r>
              <a:rPr lang="en-US" altLang="ko-KR" dirty="0" err="1"/>
              <a:t>MLT</a:t>
            </a:r>
            <a:r>
              <a:rPr lang="en-US" altLang="ko-KR" dirty="0"/>
              <a:t> </a:t>
            </a:r>
            <a:r>
              <a:rPr lang="ko-KR" altLang="en-US" dirty="0"/>
              <a:t>더 나은 결과</a:t>
            </a:r>
            <a:endParaRPr lang="en-US" altLang="ko-KR" dirty="0"/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ko-KR" altLang="en-US" dirty="0"/>
              <a:t>직접 적인 조명이 없을 경우 빛 전송 알고리즘에 특히 어려운 장면</a:t>
            </a:r>
            <a:endParaRPr lang="en-US" altLang="ko-KR" dirty="0"/>
          </a:p>
          <a:p>
            <a:pPr lvl="1">
              <a:lnSpc>
                <a:spcPct val="120000"/>
              </a:lnSpc>
              <a:buFontTx/>
              <a:buChar char="-"/>
            </a:pPr>
            <a:r>
              <a:rPr lang="ko-KR" altLang="en-US" dirty="0"/>
              <a:t>메트로폴리스의 경우 </a:t>
            </a:r>
            <a:r>
              <a:rPr lang="ko-KR" altLang="en-US" b="1" dirty="0">
                <a:solidFill>
                  <a:srgbClr val="0070C0">
                    <a:alpha val="99000"/>
                  </a:srgbClr>
                </a:solidFill>
              </a:rPr>
              <a:t>경로 재사용을 통해 효율적으로 처리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1D378A-678F-4E24-802D-FCB4EA73EC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3371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etro_TT_Blue_16x9_02-12">
  <a:themeElements>
    <a:clrScheme name="DPE">
      <a:dk1>
        <a:srgbClr val="000000"/>
      </a:dk1>
      <a:lt1>
        <a:srgbClr val="FFFFFF"/>
      </a:lt1>
      <a:dk2>
        <a:srgbClr val="0072C6"/>
      </a:dk2>
      <a:lt2>
        <a:srgbClr val="61DDFF"/>
      </a:lt2>
      <a:accent1>
        <a:srgbClr val="00BCF2"/>
      </a:accent1>
      <a:accent2>
        <a:srgbClr val="7FBA00"/>
      </a:accent2>
      <a:accent3>
        <a:srgbClr val="FF8C00"/>
      </a:accent3>
      <a:accent4>
        <a:srgbClr val="B4009E"/>
      </a:accent4>
      <a:accent5>
        <a:srgbClr val="55D455"/>
      </a:accent5>
      <a:accent6>
        <a:srgbClr val="FFB900"/>
      </a:accent6>
      <a:hlink>
        <a:srgbClr val="003963"/>
      </a:hlink>
      <a:folHlink>
        <a:srgbClr val="0072C6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>
          <a:solidFill>
            <a:schemeClr val="bg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 defTabSz="914099" fontAlgn="base">
          <a:spcBef>
            <a:spcPct val="0"/>
          </a:spcBef>
          <a:spcAft>
            <a:spcPct val="0"/>
          </a:spcAft>
          <a:defRPr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oval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28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18646</TotalTime>
  <Words>849</Words>
  <Application>Microsoft Office PowerPoint</Application>
  <PresentationFormat>와이드스크린</PresentationFormat>
  <Paragraphs>176</Paragraphs>
  <Slides>32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40" baseType="lpstr">
      <vt:lpstr>맑은 고딕</vt:lpstr>
      <vt:lpstr>Cambria Math</vt:lpstr>
      <vt:lpstr>Wingdings</vt:lpstr>
      <vt:lpstr>Segoe UI</vt:lpstr>
      <vt:lpstr>Segoe UI Light</vt:lpstr>
      <vt:lpstr>Arial</vt:lpstr>
      <vt:lpstr>Calibri</vt:lpstr>
      <vt:lpstr>Metro_TT_Blue_16x9_02-12</vt:lpstr>
      <vt:lpstr>Physically Based Rendering From Theory to Implementation</vt:lpstr>
      <vt:lpstr>Metropolis Hastings Algorithm</vt:lpstr>
      <vt:lpstr>PowerPoint 프레젠테이션</vt:lpstr>
      <vt:lpstr>PowerPoint 프레젠테이션</vt:lpstr>
      <vt:lpstr>PowerPoint 프레젠테이션</vt:lpstr>
      <vt:lpstr>PowerPoint 프레젠테이션</vt:lpstr>
      <vt:lpstr>Metropolis Light Transport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Code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경로 생성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Ye Jin Koo</dc:creator>
  <cp:lastModifiedBy>Heegyo Jung</cp:lastModifiedBy>
  <cp:revision>460</cp:revision>
  <dcterms:created xsi:type="dcterms:W3CDTF">2014-11-18T06:53:54Z</dcterms:created>
  <dcterms:modified xsi:type="dcterms:W3CDTF">2017-11-02T14:50:40Z</dcterms:modified>
</cp:coreProperties>
</file>